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60" r:id="rId5"/>
    <p:sldId id="269" r:id="rId6"/>
    <p:sldId id="258" r:id="rId7"/>
    <p:sldId id="261" r:id="rId8"/>
    <p:sldId id="262" r:id="rId9"/>
    <p:sldId id="271" r:id="rId10"/>
    <p:sldId id="267" r:id="rId11"/>
  </p:sldIdLst>
  <p:sldSz cx="18288000" cy="10287000"/>
  <p:notesSz cx="6858000" cy="9144000"/>
  <p:embeddedFontLs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Montserrat Bold" pitchFamily="2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0DFE"/>
    <a:srgbClr val="2139E2"/>
    <a:srgbClr val="EF00FE"/>
    <a:srgbClr val="773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7" autoAdjust="0"/>
    <p:restoredTop sz="85149" autoAdjust="0"/>
  </p:normalViewPr>
  <p:slideViewPr>
    <p:cSldViewPr>
      <p:cViewPr varScale="1">
        <p:scale>
          <a:sx n="90" d="100"/>
          <a:sy n="90" d="100"/>
        </p:scale>
        <p:origin x="17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899F0-62EE-44DF-AE0E-2F3DE96746D0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BE71C-A9AF-4E94-A455-32C406458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2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BE71C-A9AF-4E94-A455-32C406458B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9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BE71C-A9AF-4E94-A455-32C406458B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58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BE71C-A9AF-4E94-A455-32C406458B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20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BE71C-A9AF-4E94-A455-32C406458B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1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BE71C-A9AF-4E94-A455-32C406458B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67130" y="3714421"/>
            <a:ext cx="11282069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9600" b="1" i="0" dirty="0">
                <a:effectLst/>
                <a:latin typeface="Montserrat" panose="00000500000000000000" pitchFamily="2" charset="0"/>
              </a:rPr>
              <a:t>What's </a:t>
            </a:r>
            <a:r>
              <a:rPr lang="en-US" sz="9600" b="1" i="0" dirty="0" err="1">
                <a:effectLst/>
                <a:latin typeface="Montserrat" panose="00000500000000000000" pitchFamily="2" charset="0"/>
              </a:rPr>
              <a:t>topdown</a:t>
            </a:r>
            <a:r>
              <a:rPr lang="en-US" sz="9600" b="1" i="0" dirty="0">
                <a:effectLst/>
                <a:latin typeface="Montserrat" panose="00000500000000000000" pitchFamily="2" charset="0"/>
              </a:rPr>
              <a:t> approach and how to apply it?</a:t>
            </a:r>
            <a:endParaRPr lang="en-US" sz="9600" b="1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8C6BD03F-B85A-C3E5-2B25-A5E70CE70958}"/>
              </a:ext>
            </a:extLst>
          </p:cNvPr>
          <p:cNvGrpSpPr/>
          <p:nvPr/>
        </p:nvGrpSpPr>
        <p:grpSpPr>
          <a:xfrm>
            <a:off x="762001" y="1656940"/>
            <a:ext cx="483656" cy="483656"/>
            <a:chOff x="0" y="0"/>
            <a:chExt cx="812800" cy="812800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C0B6959-66B8-B20E-0ED0-B1FB0863A8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22FC7E10-B3DD-BCEF-A15D-CC017629A48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20B688C1-B48E-77AB-BF8F-0EC8DED96322}"/>
              </a:ext>
            </a:extLst>
          </p:cNvPr>
          <p:cNvGrpSpPr/>
          <p:nvPr/>
        </p:nvGrpSpPr>
        <p:grpSpPr>
          <a:xfrm>
            <a:off x="1905000" y="723900"/>
            <a:ext cx="1219200" cy="1219200"/>
            <a:chOff x="0" y="0"/>
            <a:chExt cx="812800" cy="812800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29AFCBC-CD90-0C1C-BF7E-AA3513657C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14AEB565-21EF-DC36-DD84-F54D8DBB91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98777" y="4200165"/>
            <a:ext cx="15290446" cy="1886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08"/>
              </a:lnSpc>
            </a:pPr>
            <a:r>
              <a:rPr lang="en-US" sz="21600" dirty="0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3">
            <a:extLst>
              <a:ext uri="{FF2B5EF4-FFF2-40B4-BE49-F238E27FC236}">
                <a16:creationId xmlns:a16="http://schemas.microsoft.com/office/drawing/2014/main" id="{2EDFA6CF-F987-5D07-4DD7-E42D2E61997F}"/>
              </a:ext>
            </a:extLst>
          </p:cNvPr>
          <p:cNvGrpSpPr/>
          <p:nvPr/>
        </p:nvGrpSpPr>
        <p:grpSpPr>
          <a:xfrm>
            <a:off x="14979422" y="1074587"/>
            <a:ext cx="1230186" cy="1230186"/>
            <a:chOff x="0" y="0"/>
            <a:chExt cx="812800" cy="812800"/>
          </a:xfrm>
        </p:grpSpPr>
        <p:sp>
          <p:nvSpPr>
            <p:cNvPr id="55" name="Freeform 4">
              <a:extLst>
                <a:ext uri="{FF2B5EF4-FFF2-40B4-BE49-F238E27FC236}">
                  <a16:creationId xmlns:a16="http://schemas.microsoft.com/office/drawing/2014/main" id="{14B6AB7B-E347-0CF0-6A93-2D4414CB29F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">
              <a:extLst>
                <a:ext uri="{FF2B5EF4-FFF2-40B4-BE49-F238E27FC236}">
                  <a16:creationId xmlns:a16="http://schemas.microsoft.com/office/drawing/2014/main" id="{0A6CA1DD-88A6-A34F-CEE4-7EC34BD474D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244663" y="495300"/>
            <a:ext cx="10592519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 dirty="0">
                <a:solidFill>
                  <a:srgbClr val="101010"/>
                </a:solidFill>
                <a:latin typeface="Montserrat Bold"/>
              </a:rPr>
              <a:t>TABLE OF CONTENS</a:t>
            </a:r>
          </a:p>
        </p:txBody>
      </p:sp>
      <p:grpSp>
        <p:nvGrpSpPr>
          <p:cNvPr id="19" name="Group 19"/>
          <p:cNvGrpSpPr/>
          <p:nvPr/>
        </p:nvGrpSpPr>
        <p:grpSpPr>
          <a:xfrm rot="7573183">
            <a:off x="1268210" y="7212773"/>
            <a:ext cx="1013029" cy="101302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3">
            <a:extLst>
              <a:ext uri="{FF2B5EF4-FFF2-40B4-BE49-F238E27FC236}">
                <a16:creationId xmlns:a16="http://schemas.microsoft.com/office/drawing/2014/main" id="{6C370A2B-3440-12FB-E804-657ED007AB7E}"/>
              </a:ext>
            </a:extLst>
          </p:cNvPr>
          <p:cNvGrpSpPr/>
          <p:nvPr/>
        </p:nvGrpSpPr>
        <p:grpSpPr>
          <a:xfrm>
            <a:off x="7298740" y="2095500"/>
            <a:ext cx="2515319" cy="371596"/>
            <a:chOff x="0" y="0"/>
            <a:chExt cx="1281756" cy="224211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57A8991D-B2E1-E73B-49FE-0B71E03878B4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sz="2000">
                <a:latin typeface="Montserrat" panose="00000500000000000000" pitchFamily="2" charset="0"/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2DD75893-3711-B80D-D888-DDBAC861AD27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Content 1</a:t>
              </a:r>
            </a:p>
          </p:txBody>
        </p:sp>
      </p:grpSp>
      <p:sp>
        <p:nvSpPr>
          <p:cNvPr id="25" name="TextBox 16">
            <a:extLst>
              <a:ext uri="{FF2B5EF4-FFF2-40B4-BE49-F238E27FC236}">
                <a16:creationId xmlns:a16="http://schemas.microsoft.com/office/drawing/2014/main" id="{D7B8D61C-4AC0-B662-7B6C-69CCA58F5FAC}"/>
              </a:ext>
            </a:extLst>
          </p:cNvPr>
          <p:cNvSpPr txBox="1"/>
          <p:nvPr/>
        </p:nvSpPr>
        <p:spPr>
          <a:xfrm>
            <a:off x="7569401" y="2684718"/>
            <a:ext cx="7585377" cy="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2000" b="1" i="0" dirty="0">
                <a:effectLst/>
                <a:latin typeface="Montserrat" panose="00000500000000000000" pitchFamily="2" charset="0"/>
              </a:rPr>
              <a:t>What is Top-Down?</a:t>
            </a:r>
            <a:endParaRPr lang="en-US" sz="2000" b="1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29" name="Group 3">
            <a:extLst>
              <a:ext uri="{FF2B5EF4-FFF2-40B4-BE49-F238E27FC236}">
                <a16:creationId xmlns:a16="http://schemas.microsoft.com/office/drawing/2014/main" id="{F871080A-BC5A-227D-3340-50AC556DD4E6}"/>
              </a:ext>
            </a:extLst>
          </p:cNvPr>
          <p:cNvGrpSpPr/>
          <p:nvPr/>
        </p:nvGrpSpPr>
        <p:grpSpPr>
          <a:xfrm>
            <a:off x="7293743" y="3273936"/>
            <a:ext cx="2515319" cy="371596"/>
            <a:chOff x="0" y="0"/>
            <a:chExt cx="1281756" cy="224211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613CD7AF-D523-30F5-C4FF-D210E247D9CF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sz="2000">
                <a:latin typeface="Montserrat" panose="00000500000000000000" pitchFamily="2" charset="0"/>
              </a:endParaRP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6C67E2AD-2886-2E8D-7EB6-2D922B237F95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Content 2</a:t>
              </a:r>
            </a:p>
          </p:txBody>
        </p:sp>
      </p:grpSp>
      <p:sp>
        <p:nvSpPr>
          <p:cNvPr id="30" name="TextBox 16">
            <a:extLst>
              <a:ext uri="{FF2B5EF4-FFF2-40B4-BE49-F238E27FC236}">
                <a16:creationId xmlns:a16="http://schemas.microsoft.com/office/drawing/2014/main" id="{797A950D-D7AB-DA74-031A-366A88DBF52C}"/>
              </a:ext>
            </a:extLst>
          </p:cNvPr>
          <p:cNvSpPr txBox="1"/>
          <p:nvPr/>
        </p:nvSpPr>
        <p:spPr>
          <a:xfrm>
            <a:off x="7564404" y="3863154"/>
            <a:ext cx="7585377" cy="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2000" b="1" i="0" dirty="0">
                <a:effectLst/>
                <a:latin typeface="Montserrat" panose="00000500000000000000" pitchFamily="2" charset="0"/>
              </a:rPr>
              <a:t>Why </a:t>
            </a:r>
            <a:r>
              <a:rPr lang="en-US" sz="2000" b="1" dirty="0">
                <a:latin typeface="Montserrat" panose="00000500000000000000" pitchFamily="2" charset="0"/>
              </a:rPr>
              <a:t>Top-</a:t>
            </a:r>
            <a:r>
              <a:rPr lang="en-US" sz="2000" b="1" i="0" dirty="0">
                <a:effectLst/>
                <a:latin typeface="Montserrat" panose="00000500000000000000" pitchFamily="2" charset="0"/>
              </a:rPr>
              <a:t>Down?</a:t>
            </a:r>
            <a:endParaRPr lang="en-US" sz="2000" b="1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4B2FA99A-5BBD-D1E4-A025-70A00395B767}"/>
              </a:ext>
            </a:extLst>
          </p:cNvPr>
          <p:cNvGrpSpPr/>
          <p:nvPr/>
        </p:nvGrpSpPr>
        <p:grpSpPr>
          <a:xfrm>
            <a:off x="7293743" y="5348083"/>
            <a:ext cx="2515319" cy="371596"/>
            <a:chOff x="0" y="0"/>
            <a:chExt cx="1281756" cy="224211"/>
          </a:xfrm>
        </p:grpSpPr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DCD376FA-C28C-B584-B185-78F7E228BDE2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sz="2000">
                <a:latin typeface="Montserrat" panose="00000500000000000000" pitchFamily="2" charset="0"/>
              </a:endParaRPr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698E1B2D-3F13-52A1-60AF-CED326C4D4EE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Content 4</a:t>
              </a:r>
            </a:p>
          </p:txBody>
        </p:sp>
      </p:grpSp>
      <p:sp>
        <p:nvSpPr>
          <p:cNvPr id="35" name="TextBox 16">
            <a:extLst>
              <a:ext uri="{FF2B5EF4-FFF2-40B4-BE49-F238E27FC236}">
                <a16:creationId xmlns:a16="http://schemas.microsoft.com/office/drawing/2014/main" id="{634ED6C4-7FB7-C9D5-DCB4-5BA7729C1536}"/>
              </a:ext>
            </a:extLst>
          </p:cNvPr>
          <p:cNvSpPr txBox="1"/>
          <p:nvPr/>
        </p:nvSpPr>
        <p:spPr>
          <a:xfrm>
            <a:off x="7564404" y="5937301"/>
            <a:ext cx="3611671" cy="308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2000" b="1" i="0" dirty="0">
                <a:effectLst/>
                <a:latin typeface="Montserrat" panose="00000500000000000000" pitchFamily="2" charset="0"/>
              </a:rPr>
              <a:t>Who Should Use </a:t>
            </a:r>
            <a:r>
              <a:rPr lang="en-US" sz="2000" b="1" dirty="0">
                <a:latin typeface="Montserrat" panose="00000500000000000000" pitchFamily="2" charset="0"/>
              </a:rPr>
              <a:t>Top-</a:t>
            </a:r>
            <a:r>
              <a:rPr lang="en-US" sz="2000" b="1" i="0" dirty="0">
                <a:effectLst/>
                <a:latin typeface="Montserrat" panose="00000500000000000000" pitchFamily="2" charset="0"/>
              </a:rPr>
              <a:t>Down?</a:t>
            </a:r>
            <a:endParaRPr lang="en-US" sz="2000" b="1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9DB8F91A-E333-7993-ECA2-144255A393D7}"/>
              </a:ext>
            </a:extLst>
          </p:cNvPr>
          <p:cNvGrpSpPr/>
          <p:nvPr/>
        </p:nvGrpSpPr>
        <p:grpSpPr>
          <a:xfrm>
            <a:off x="7298740" y="6463149"/>
            <a:ext cx="2515319" cy="371596"/>
            <a:chOff x="0" y="0"/>
            <a:chExt cx="1281756" cy="224211"/>
          </a:xfrm>
        </p:grpSpPr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A745B14C-7E96-D976-2742-681459E28B98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sz="2000">
                <a:latin typeface="Montserrat" panose="00000500000000000000" pitchFamily="2" charset="0"/>
              </a:endParaRPr>
            </a:p>
          </p:txBody>
        </p:sp>
        <p:sp>
          <p:nvSpPr>
            <p:cNvPr id="42" name="TextBox 5">
              <a:extLst>
                <a:ext uri="{FF2B5EF4-FFF2-40B4-BE49-F238E27FC236}">
                  <a16:creationId xmlns:a16="http://schemas.microsoft.com/office/drawing/2014/main" id="{65CC401B-BA34-C35F-B605-1E774F064942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Content 5</a:t>
              </a:r>
            </a:p>
          </p:txBody>
        </p:sp>
      </p:grpSp>
      <p:sp>
        <p:nvSpPr>
          <p:cNvPr id="40" name="TextBox 16">
            <a:extLst>
              <a:ext uri="{FF2B5EF4-FFF2-40B4-BE49-F238E27FC236}">
                <a16:creationId xmlns:a16="http://schemas.microsoft.com/office/drawing/2014/main" id="{8353CF05-6A8D-6FCE-FF0F-C2CD215A916F}"/>
              </a:ext>
            </a:extLst>
          </p:cNvPr>
          <p:cNvSpPr txBox="1"/>
          <p:nvPr/>
        </p:nvSpPr>
        <p:spPr>
          <a:xfrm>
            <a:off x="7569401" y="7052367"/>
            <a:ext cx="7585377" cy="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2000" b="1" i="0" dirty="0">
                <a:effectLst/>
                <a:latin typeface="Montserrat" panose="00000500000000000000" pitchFamily="2" charset="0"/>
              </a:rPr>
              <a:t>When to Implement </a:t>
            </a:r>
            <a:r>
              <a:rPr lang="en-US" sz="2000" b="1" dirty="0">
                <a:latin typeface="Montserrat" panose="00000500000000000000" pitchFamily="2" charset="0"/>
              </a:rPr>
              <a:t>Top-</a:t>
            </a:r>
            <a:r>
              <a:rPr lang="en-US" sz="2000" b="1" i="0" dirty="0">
                <a:effectLst/>
                <a:latin typeface="Montserrat" panose="00000500000000000000" pitchFamily="2" charset="0"/>
              </a:rPr>
              <a:t>Down?</a:t>
            </a:r>
            <a:endParaRPr lang="en-US" sz="2000" b="1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44" name="Group 3">
            <a:extLst>
              <a:ext uri="{FF2B5EF4-FFF2-40B4-BE49-F238E27FC236}">
                <a16:creationId xmlns:a16="http://schemas.microsoft.com/office/drawing/2014/main" id="{EF57B2FB-BCEA-90CD-DC5D-75B3749680CF}"/>
              </a:ext>
            </a:extLst>
          </p:cNvPr>
          <p:cNvGrpSpPr/>
          <p:nvPr/>
        </p:nvGrpSpPr>
        <p:grpSpPr>
          <a:xfrm>
            <a:off x="7293743" y="7641585"/>
            <a:ext cx="2515319" cy="371596"/>
            <a:chOff x="0" y="0"/>
            <a:chExt cx="1281756" cy="224211"/>
          </a:xfrm>
        </p:grpSpPr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2AE442E2-9A2E-2D2B-DF02-2D11A72D24EE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sz="2000">
                <a:latin typeface="Montserrat" panose="00000500000000000000" pitchFamily="2" charset="0"/>
              </a:endParaRPr>
            </a:p>
          </p:txBody>
        </p:sp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5CA1A205-1A0B-BC74-A47E-F4E408FA56B9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Content 6</a:t>
              </a:r>
            </a:p>
          </p:txBody>
        </p:sp>
      </p:grpSp>
      <p:sp>
        <p:nvSpPr>
          <p:cNvPr id="45" name="TextBox 16">
            <a:extLst>
              <a:ext uri="{FF2B5EF4-FFF2-40B4-BE49-F238E27FC236}">
                <a16:creationId xmlns:a16="http://schemas.microsoft.com/office/drawing/2014/main" id="{20C184C0-57CD-9498-504A-ABD25620F4BE}"/>
              </a:ext>
            </a:extLst>
          </p:cNvPr>
          <p:cNvSpPr txBox="1"/>
          <p:nvPr/>
        </p:nvSpPr>
        <p:spPr>
          <a:xfrm>
            <a:off x="7564404" y="8230803"/>
            <a:ext cx="7585377" cy="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2000" b="1" i="0" dirty="0">
                <a:effectLst/>
                <a:latin typeface="Montserrat" panose="00000500000000000000" pitchFamily="2" charset="0"/>
              </a:rPr>
              <a:t>Where to Apply </a:t>
            </a:r>
            <a:r>
              <a:rPr lang="en-US" sz="2000" b="1" dirty="0">
                <a:latin typeface="Montserrat" panose="00000500000000000000" pitchFamily="2" charset="0"/>
              </a:rPr>
              <a:t>Top-</a:t>
            </a:r>
            <a:r>
              <a:rPr lang="en-US" sz="2000" b="1" i="0" dirty="0">
                <a:effectLst/>
                <a:latin typeface="Montserrat" panose="00000500000000000000" pitchFamily="2" charset="0"/>
              </a:rPr>
              <a:t>Down?</a:t>
            </a:r>
            <a:endParaRPr lang="en-US" sz="2000" b="1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49" name="Group 3">
            <a:extLst>
              <a:ext uri="{FF2B5EF4-FFF2-40B4-BE49-F238E27FC236}">
                <a16:creationId xmlns:a16="http://schemas.microsoft.com/office/drawing/2014/main" id="{7C8616F5-35C6-D32C-E419-0399C69CA60B}"/>
              </a:ext>
            </a:extLst>
          </p:cNvPr>
          <p:cNvGrpSpPr/>
          <p:nvPr/>
        </p:nvGrpSpPr>
        <p:grpSpPr>
          <a:xfrm>
            <a:off x="7298740" y="8790206"/>
            <a:ext cx="2515319" cy="371596"/>
            <a:chOff x="0" y="0"/>
            <a:chExt cx="1281756" cy="224211"/>
          </a:xfrm>
        </p:grpSpPr>
        <p:sp>
          <p:nvSpPr>
            <p:cNvPr id="51" name="Freeform 4">
              <a:extLst>
                <a:ext uri="{FF2B5EF4-FFF2-40B4-BE49-F238E27FC236}">
                  <a16:creationId xmlns:a16="http://schemas.microsoft.com/office/drawing/2014/main" id="{1B2A7613-5870-BB07-CAD1-EC7DFDCF51AC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sz="2000">
                <a:latin typeface="Montserrat" panose="00000500000000000000" pitchFamily="2" charset="0"/>
              </a:endParaRPr>
            </a:p>
          </p:txBody>
        </p:sp>
        <p:sp>
          <p:nvSpPr>
            <p:cNvPr id="52" name="TextBox 5">
              <a:extLst>
                <a:ext uri="{FF2B5EF4-FFF2-40B4-BE49-F238E27FC236}">
                  <a16:creationId xmlns:a16="http://schemas.microsoft.com/office/drawing/2014/main" id="{25445E5C-00EE-880C-1417-DD3A6BA42D82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Content 7</a:t>
              </a:r>
            </a:p>
          </p:txBody>
        </p:sp>
      </p:grpSp>
      <p:sp>
        <p:nvSpPr>
          <p:cNvPr id="50" name="TextBox 16">
            <a:extLst>
              <a:ext uri="{FF2B5EF4-FFF2-40B4-BE49-F238E27FC236}">
                <a16:creationId xmlns:a16="http://schemas.microsoft.com/office/drawing/2014/main" id="{5F64CE04-682B-29E8-C49E-0B4D0391C97B}"/>
              </a:ext>
            </a:extLst>
          </p:cNvPr>
          <p:cNvSpPr txBox="1"/>
          <p:nvPr/>
        </p:nvSpPr>
        <p:spPr>
          <a:xfrm>
            <a:off x="7569401" y="9379424"/>
            <a:ext cx="7585377" cy="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2000" b="1" i="0" dirty="0">
                <a:effectLst/>
                <a:latin typeface="Montserrat" panose="00000500000000000000" pitchFamily="2" charset="0"/>
              </a:rPr>
              <a:t>How to Apply </a:t>
            </a:r>
            <a:r>
              <a:rPr lang="en-US" sz="2000" b="1" dirty="0">
                <a:latin typeface="Montserrat" panose="00000500000000000000" pitchFamily="2" charset="0"/>
              </a:rPr>
              <a:t>Top-</a:t>
            </a:r>
            <a:r>
              <a:rPr lang="en-US" sz="2000" b="1" i="0" dirty="0">
                <a:effectLst/>
                <a:latin typeface="Montserrat" panose="00000500000000000000" pitchFamily="2" charset="0"/>
              </a:rPr>
              <a:t>Down?</a:t>
            </a:r>
            <a:endParaRPr lang="en-US" sz="2000" b="1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57" name="Group 7">
            <a:extLst>
              <a:ext uri="{FF2B5EF4-FFF2-40B4-BE49-F238E27FC236}">
                <a16:creationId xmlns:a16="http://schemas.microsoft.com/office/drawing/2014/main" id="{A395889F-AAB3-62BB-FA1D-E6A1E2B1A3C8}"/>
              </a:ext>
            </a:extLst>
          </p:cNvPr>
          <p:cNvGrpSpPr/>
          <p:nvPr/>
        </p:nvGrpSpPr>
        <p:grpSpPr>
          <a:xfrm>
            <a:off x="15607122" y="9379424"/>
            <a:ext cx="776853" cy="776853"/>
            <a:chOff x="0" y="0"/>
            <a:chExt cx="812800" cy="812800"/>
          </a:xfrm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66481871-B346-CCEB-92FF-018F7087BAA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TextBox 9">
              <a:extLst>
                <a:ext uri="{FF2B5EF4-FFF2-40B4-BE49-F238E27FC236}">
                  <a16:creationId xmlns:a16="http://schemas.microsoft.com/office/drawing/2014/main" id="{9B06C9BB-F1EC-53D1-500D-3363DC1E8F3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7">
            <a:extLst>
              <a:ext uri="{FF2B5EF4-FFF2-40B4-BE49-F238E27FC236}">
                <a16:creationId xmlns:a16="http://schemas.microsoft.com/office/drawing/2014/main" id="{B84ED819-1B96-9D65-C65C-8F17CE990450}"/>
              </a:ext>
            </a:extLst>
          </p:cNvPr>
          <p:cNvGrpSpPr/>
          <p:nvPr/>
        </p:nvGrpSpPr>
        <p:grpSpPr>
          <a:xfrm>
            <a:off x="13030200" y="3088137"/>
            <a:ext cx="371597" cy="371597"/>
            <a:chOff x="0" y="0"/>
            <a:chExt cx="812800" cy="8128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AE0E5168-C3CF-E965-10EB-1A13D41AFF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9E2BFB4F-ABED-D44A-9747-055E0781199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3">
            <a:extLst>
              <a:ext uri="{FF2B5EF4-FFF2-40B4-BE49-F238E27FC236}">
                <a16:creationId xmlns:a16="http://schemas.microsoft.com/office/drawing/2014/main" id="{247F4429-84B6-E489-A756-59DBF8618456}"/>
              </a:ext>
            </a:extLst>
          </p:cNvPr>
          <p:cNvGrpSpPr/>
          <p:nvPr/>
        </p:nvGrpSpPr>
        <p:grpSpPr>
          <a:xfrm>
            <a:off x="7293743" y="4264244"/>
            <a:ext cx="2515319" cy="371596"/>
            <a:chOff x="0" y="0"/>
            <a:chExt cx="1281756" cy="224211"/>
          </a:xfrm>
        </p:grpSpPr>
        <p:sp>
          <p:nvSpPr>
            <p:cNvPr id="67" name="Freeform 4">
              <a:extLst>
                <a:ext uri="{FF2B5EF4-FFF2-40B4-BE49-F238E27FC236}">
                  <a16:creationId xmlns:a16="http://schemas.microsoft.com/office/drawing/2014/main" id="{CB40C9E2-D641-A33A-E07A-7DDB93B4DC57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sz="2000">
                <a:latin typeface="Montserrat" panose="00000500000000000000" pitchFamily="2" charset="0"/>
              </a:endParaRPr>
            </a:p>
          </p:txBody>
        </p:sp>
        <p:sp>
          <p:nvSpPr>
            <p:cNvPr id="68" name="TextBox 5">
              <a:extLst>
                <a:ext uri="{FF2B5EF4-FFF2-40B4-BE49-F238E27FC236}">
                  <a16:creationId xmlns:a16="http://schemas.microsoft.com/office/drawing/2014/main" id="{5860F0C9-98AC-1829-E35C-3C42E7063253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Content 3</a:t>
              </a:r>
            </a:p>
          </p:txBody>
        </p:sp>
      </p:grpSp>
      <p:sp>
        <p:nvSpPr>
          <p:cNvPr id="69" name="TextBox 16">
            <a:extLst>
              <a:ext uri="{FF2B5EF4-FFF2-40B4-BE49-F238E27FC236}">
                <a16:creationId xmlns:a16="http://schemas.microsoft.com/office/drawing/2014/main" id="{B1C7F50E-853E-721C-2A7F-B051AFAF703C}"/>
              </a:ext>
            </a:extLst>
          </p:cNvPr>
          <p:cNvSpPr txBox="1"/>
          <p:nvPr/>
        </p:nvSpPr>
        <p:spPr>
          <a:xfrm>
            <a:off x="7564404" y="4853462"/>
            <a:ext cx="7585377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i="0" dirty="0">
                <a:effectLst/>
                <a:latin typeface="+mj-lt"/>
                <a:ea typeface="+mj-ea"/>
                <a:cs typeface="+mj-cs"/>
              </a:rPr>
              <a:t>Different bottoms-Up Approach &amp; Top-Down Approach</a:t>
            </a:r>
            <a:endParaRPr lang="en-US" sz="2000" b="1" u="none" strike="noStrike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7">
            <a:extLst>
              <a:ext uri="{FF2B5EF4-FFF2-40B4-BE49-F238E27FC236}">
                <a16:creationId xmlns:a16="http://schemas.microsoft.com/office/drawing/2014/main" id="{CD190EC8-D247-948B-EBC2-15EEC0E1F938}"/>
              </a:ext>
            </a:extLst>
          </p:cNvPr>
          <p:cNvGrpSpPr/>
          <p:nvPr/>
        </p:nvGrpSpPr>
        <p:grpSpPr>
          <a:xfrm>
            <a:off x="3141425" y="8773640"/>
            <a:ext cx="1578921" cy="1578921"/>
            <a:chOff x="0" y="0"/>
            <a:chExt cx="812800" cy="812800"/>
          </a:xfrm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E49993B0-296C-78F2-79D7-720F4F24CC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2E1E3498-FE82-046F-B410-ACF195221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0228010" y="3896721"/>
            <a:ext cx="4508966" cy="40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b="0" i="0" dirty="0">
                <a:effectLst/>
                <a:latin typeface="Montserrat Bold" panose="020B0604020202020204" charset="0"/>
              </a:rPr>
              <a:t>Centralized Authority: </a:t>
            </a:r>
            <a:endParaRPr lang="en-US" sz="2400" dirty="0">
              <a:latin typeface="Montserrat Bold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10642" y="3965044"/>
            <a:ext cx="7482800" cy="220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00" dirty="0">
                <a:latin typeface="Montserrat" panose="00000500000000000000" pitchFamily="2" charset="0"/>
              </a:rPr>
              <a:t>T</a:t>
            </a:r>
            <a:r>
              <a:rPr lang="en-US" sz="2000" b="0" i="0" dirty="0">
                <a:effectLst/>
                <a:latin typeface="Montserrat" panose="00000500000000000000" pitchFamily="2" charset="0"/>
              </a:rPr>
              <a:t>op-down approach is a method of designing and building systems starting from the highest-level, big picture view of the system, defining the general necessary functions and behaviors. Then, the large system is broken down into smaller sub-systems, which continue to be broken down into specific components and modules. </a:t>
            </a:r>
            <a:endParaRPr lang="en-US" sz="2000" u="none" strike="noStrike" dirty="0">
              <a:latin typeface="Montserrat" panose="00000500000000000000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28010" y="4495596"/>
            <a:ext cx="6749348" cy="109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400" b="0" i="0" dirty="0">
                <a:effectLst/>
                <a:latin typeface="Montserrat" panose="00000500000000000000" pitchFamily="2" charset="0"/>
              </a:rPr>
              <a:t>Decision-making authority is concentrated at the highest leadership level of the organization.</a:t>
            </a:r>
            <a:endParaRPr lang="en-US" sz="2093" u="none" strike="noStrike" dirty="0">
              <a:latin typeface="Montserrat" panose="00000500000000000000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10642" y="6456679"/>
            <a:ext cx="7195263" cy="146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Finally, the detailed modules are implemented, integrated, and tested. The benefits of this method include having a clear overview of the entire system and setting clear goals/constraints for the sub-elements.</a:t>
            </a:r>
            <a:endParaRPr lang="en-US" sz="2000" u="none" strike="noStrike" dirty="0">
              <a:solidFill>
                <a:srgbClr val="101010"/>
              </a:solidFill>
              <a:latin typeface="Montserrat" panose="00000500000000000000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9296400" y="3086101"/>
            <a:ext cx="0" cy="6477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11957DA-0FBF-6CCE-9DD5-7A6BFDD0B6AE}"/>
              </a:ext>
            </a:extLst>
          </p:cNvPr>
          <p:cNvSpPr txBox="1"/>
          <p:nvPr/>
        </p:nvSpPr>
        <p:spPr>
          <a:xfrm>
            <a:off x="1371600" y="2777538"/>
            <a:ext cx="748279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200" dirty="0">
                <a:solidFill>
                  <a:srgbClr val="000000"/>
                </a:solidFill>
                <a:latin typeface="Montserrat Bold"/>
              </a:rPr>
              <a:t>Definition of Top-Down Approach: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483FAD9-A843-FDE8-B755-C45A4B7C3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6611325-B80B-5571-8393-AB485DC96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87" y="-1167199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982AA27-980C-55E6-55F4-3F840CD17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FA51B60F-4F5F-FAE1-324B-EBD3451BC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A97458C4-212F-C585-D211-554916582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3636" y="-936366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0CA9A7E-7C9F-FD8C-5E46-D182CD440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81C546ED-8DAB-0EE0-C6E5-738E0B224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84838DF0-F0BB-4799-947F-5E37804A1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13ECD2AD-4977-48AC-D910-C812C23F2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C250B17F-51A1-501A-43C6-BCB14FC3F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2496B9E6-E69B-5D33-395D-A8CAC5CA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47825" y="614066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4CE38E12-5042-9E6B-8A38-3E105EB8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EBE4F85D-B358-D272-B3B1-15BC17EFE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51746DC2-0807-1044-620D-1F4ED5178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A7F80CE8-95CE-0F2E-2681-C78CF65DD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ADA80E90-BF40-B97E-2F28-4E7431FB3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39E4A2C7-924B-A62C-4095-2A2874FF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00400" y="-1396315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074D35C3-A286-9FB0-AF1F-EE7AF08950B5}"/>
              </a:ext>
            </a:extLst>
          </p:cNvPr>
          <p:cNvSpPr txBox="1"/>
          <p:nvPr/>
        </p:nvSpPr>
        <p:spPr>
          <a:xfrm>
            <a:off x="10197530" y="5809288"/>
            <a:ext cx="4508966" cy="40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b="0" i="0" dirty="0">
                <a:effectLst/>
                <a:latin typeface="Montserrat Bold" panose="020B0604020202020204" charset="0"/>
              </a:rPr>
              <a:t>Comprehensive Strategy:</a:t>
            </a:r>
            <a:endParaRPr lang="en-US" sz="2400" dirty="0">
              <a:latin typeface="Montserrat Bold" panose="020B0604020202020204" charset="0"/>
            </a:endParaRP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4379FF55-41F0-9A02-20B8-669AB9AF69C6}"/>
              </a:ext>
            </a:extLst>
          </p:cNvPr>
          <p:cNvSpPr txBox="1"/>
          <p:nvPr/>
        </p:nvSpPr>
        <p:spPr>
          <a:xfrm>
            <a:off x="10167050" y="6269470"/>
            <a:ext cx="6322591" cy="109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400" b="0" i="0" dirty="0">
                <a:effectLst/>
                <a:latin typeface="Montserrat" panose="00000500000000000000" pitchFamily="2" charset="0"/>
              </a:rPr>
              <a:t>The strategy and overall direction are set from the top level, influencing every aspect of the organization.</a:t>
            </a:r>
            <a:endParaRPr lang="en-US" sz="2093" u="none" strike="noStrike" dirty="0">
              <a:latin typeface="Montserrat" panose="00000500000000000000" pitchFamily="2" charset="0"/>
            </a:endParaRPr>
          </a:p>
        </p:txBody>
      </p:sp>
      <p:sp>
        <p:nvSpPr>
          <p:cNvPr id="42" name="TextBox 2">
            <a:extLst>
              <a:ext uri="{FF2B5EF4-FFF2-40B4-BE49-F238E27FC236}">
                <a16:creationId xmlns:a16="http://schemas.microsoft.com/office/drawing/2014/main" id="{441A7292-C17E-B717-F25D-5E9FB127FB19}"/>
              </a:ext>
            </a:extLst>
          </p:cNvPr>
          <p:cNvSpPr txBox="1"/>
          <p:nvPr/>
        </p:nvSpPr>
        <p:spPr>
          <a:xfrm>
            <a:off x="10197530" y="7805621"/>
            <a:ext cx="4508966" cy="40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b="0" i="0" dirty="0">
                <a:effectLst/>
                <a:latin typeface="Montserrat Bold" panose="020B0604020202020204" charset="0"/>
              </a:rPr>
              <a:t>Efficiency in Management: </a:t>
            </a:r>
            <a:endParaRPr lang="en-US" sz="2400" dirty="0">
              <a:latin typeface="Montserrat Bold" panose="020B0604020202020204" charset="0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27C3C7B3-1A21-D6D6-B10E-FB79D75FD345}"/>
              </a:ext>
            </a:extLst>
          </p:cNvPr>
          <p:cNvSpPr txBox="1"/>
          <p:nvPr/>
        </p:nvSpPr>
        <p:spPr>
          <a:xfrm>
            <a:off x="10182290" y="8286904"/>
            <a:ext cx="6749346" cy="109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400" b="0" i="0" dirty="0">
                <a:effectLst/>
                <a:latin typeface="Montserrat" panose="00000500000000000000" pitchFamily="2" charset="0"/>
              </a:rPr>
              <a:t>Management and decision implementation are carried out effectively and in accordance with guidance from leadership.</a:t>
            </a:r>
            <a:endParaRPr lang="en-US" sz="2093" u="none" strike="noStrike" dirty="0">
              <a:latin typeface="Montserrat" panose="00000500000000000000" pitchFamily="2" charset="0"/>
            </a:endParaRPr>
          </a:p>
        </p:txBody>
      </p:sp>
      <p:sp>
        <p:nvSpPr>
          <p:cNvPr id="48" name="TextBox 2">
            <a:extLst>
              <a:ext uri="{FF2B5EF4-FFF2-40B4-BE49-F238E27FC236}">
                <a16:creationId xmlns:a16="http://schemas.microsoft.com/office/drawing/2014/main" id="{F38D479E-D4A5-EC4A-F531-59BE4CBF17CA}"/>
              </a:ext>
            </a:extLst>
          </p:cNvPr>
          <p:cNvSpPr txBox="1"/>
          <p:nvPr/>
        </p:nvSpPr>
        <p:spPr>
          <a:xfrm>
            <a:off x="9644893" y="2793033"/>
            <a:ext cx="748279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200" b="0" i="0" dirty="0">
                <a:effectLst/>
                <a:latin typeface="Montserrat Bold" panose="020B0604020202020204" charset="0"/>
              </a:rPr>
              <a:t>Key Characteristics of Top-Down </a:t>
            </a:r>
            <a:endParaRPr lang="vi-VN" sz="3200" b="0" i="0" dirty="0">
              <a:effectLst/>
              <a:latin typeface="Montserrat Bold" panose="020B0604020202020204" charset="0"/>
            </a:endParaRPr>
          </a:p>
          <a:p>
            <a:pPr>
              <a:lnSpc>
                <a:spcPts val="3360"/>
              </a:lnSpc>
            </a:pPr>
            <a:r>
              <a:rPr lang="en-US" sz="3200" b="0" i="0" dirty="0">
                <a:effectLst/>
                <a:latin typeface="Montserrat Bold" panose="020B0604020202020204" charset="0"/>
              </a:rPr>
              <a:t>Approach:</a:t>
            </a:r>
            <a:endParaRPr lang="en-US" sz="3200" dirty="0">
              <a:latin typeface="Montserrat Bold" panose="020B0604020202020204" charset="0"/>
            </a:endParaRPr>
          </a:p>
        </p:txBody>
      </p:sp>
      <p:grpSp>
        <p:nvGrpSpPr>
          <p:cNvPr id="49" name="Group 3">
            <a:extLst>
              <a:ext uri="{FF2B5EF4-FFF2-40B4-BE49-F238E27FC236}">
                <a16:creationId xmlns:a16="http://schemas.microsoft.com/office/drawing/2014/main" id="{C9B53955-6FB0-009E-6B9A-B9640F611D97}"/>
              </a:ext>
            </a:extLst>
          </p:cNvPr>
          <p:cNvGrpSpPr/>
          <p:nvPr/>
        </p:nvGrpSpPr>
        <p:grpSpPr>
          <a:xfrm>
            <a:off x="10463626" y="1027805"/>
            <a:ext cx="1347374" cy="1347374"/>
            <a:chOff x="0" y="0"/>
            <a:chExt cx="812800" cy="812800"/>
          </a:xfrm>
        </p:grpSpPr>
        <p:sp>
          <p:nvSpPr>
            <p:cNvPr id="50" name="Freeform 4">
              <a:extLst>
                <a:ext uri="{FF2B5EF4-FFF2-40B4-BE49-F238E27FC236}">
                  <a16:creationId xmlns:a16="http://schemas.microsoft.com/office/drawing/2014/main" id="{B50556B9-0F75-F5A7-8559-FC5EA04550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">
              <a:extLst>
                <a:ext uri="{FF2B5EF4-FFF2-40B4-BE49-F238E27FC236}">
                  <a16:creationId xmlns:a16="http://schemas.microsoft.com/office/drawing/2014/main" id="{26640B96-379F-A091-3C3E-5324185F89A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">
            <a:extLst>
              <a:ext uri="{FF2B5EF4-FFF2-40B4-BE49-F238E27FC236}">
                <a16:creationId xmlns:a16="http://schemas.microsoft.com/office/drawing/2014/main" id="{3B02CD38-4011-7ED1-916F-3BCCF2B49655}"/>
              </a:ext>
            </a:extLst>
          </p:cNvPr>
          <p:cNvGrpSpPr/>
          <p:nvPr/>
        </p:nvGrpSpPr>
        <p:grpSpPr>
          <a:xfrm>
            <a:off x="1905000" y="723900"/>
            <a:ext cx="1219200" cy="1219200"/>
            <a:chOff x="0" y="0"/>
            <a:chExt cx="812800" cy="812800"/>
          </a:xfrm>
        </p:grpSpPr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28A5C759-82BE-690E-D773-FD001E9392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D6AC8D0D-BA8F-2212-BC28-554CA0D711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7">
            <a:extLst>
              <a:ext uri="{FF2B5EF4-FFF2-40B4-BE49-F238E27FC236}">
                <a16:creationId xmlns:a16="http://schemas.microsoft.com/office/drawing/2014/main" id="{09C9E082-747C-9CC6-DFB1-C410D8403092}"/>
              </a:ext>
            </a:extLst>
          </p:cNvPr>
          <p:cNvGrpSpPr/>
          <p:nvPr/>
        </p:nvGrpSpPr>
        <p:grpSpPr>
          <a:xfrm>
            <a:off x="762000" y="1656939"/>
            <a:ext cx="990599" cy="990599"/>
            <a:chOff x="0" y="0"/>
            <a:chExt cx="812800" cy="8128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4909530B-4399-A4A5-A347-1CA815ABA3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87AF47ED-16D0-2CDD-840A-0872A2EFAE8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403887" y="1185084"/>
            <a:ext cx="10645113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8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What is Top-Down?</a:t>
            </a:r>
            <a:endParaRPr lang="en-US" sz="8000" b="1" u="none" strike="noStrike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">
            <a:extLst>
              <a:ext uri="{FF2B5EF4-FFF2-40B4-BE49-F238E27FC236}">
                <a16:creationId xmlns:a16="http://schemas.microsoft.com/office/drawing/2014/main" id="{A86A3EA9-D7A3-E74F-FA7A-6A6597732856}"/>
              </a:ext>
            </a:extLst>
          </p:cNvPr>
          <p:cNvGrpSpPr/>
          <p:nvPr/>
        </p:nvGrpSpPr>
        <p:grpSpPr>
          <a:xfrm>
            <a:off x="1160388" y="1947539"/>
            <a:ext cx="1230186" cy="1230186"/>
            <a:chOff x="0" y="0"/>
            <a:chExt cx="812800" cy="81280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9BFD0BEC-BC11-8F9B-9E2F-E773E8351FC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3ADFDE62-3A69-A830-3525-8ED8113E761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2">
            <a:extLst>
              <a:ext uri="{FF2B5EF4-FFF2-40B4-BE49-F238E27FC236}">
                <a16:creationId xmlns:a16="http://schemas.microsoft.com/office/drawing/2014/main" id="{054936AD-5D98-1B79-2902-40DF81A3719F}"/>
              </a:ext>
            </a:extLst>
          </p:cNvPr>
          <p:cNvSpPr/>
          <p:nvPr/>
        </p:nvSpPr>
        <p:spPr>
          <a:xfrm rot="14112591">
            <a:off x="-4889069" y="7253051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2AF9BC6C-4F41-A62D-6214-28FCD3648721}"/>
              </a:ext>
            </a:extLst>
          </p:cNvPr>
          <p:cNvGrpSpPr/>
          <p:nvPr/>
        </p:nvGrpSpPr>
        <p:grpSpPr>
          <a:xfrm rot="14148941">
            <a:off x="888594" y="16055840"/>
            <a:ext cx="1013029" cy="1013029"/>
            <a:chOff x="0" y="0"/>
            <a:chExt cx="812800" cy="812800"/>
          </a:xfrm>
        </p:grpSpPr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186D200F-3A05-940F-0FE6-0487491C97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6EA49568-5D31-5EDE-1A91-6E00BCFDF61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0972800" y="-3435616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74235" y="1871496"/>
            <a:ext cx="1051776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8000" b="1" i="0" dirty="0">
                <a:effectLst/>
                <a:latin typeface="Montserrat" panose="00000500000000000000" pitchFamily="2" charset="0"/>
              </a:rPr>
              <a:t>Why </a:t>
            </a:r>
            <a:r>
              <a:rPr lang="en-US" sz="8000" b="1" dirty="0">
                <a:latin typeface="Montserrat" panose="00000500000000000000" pitchFamily="2" charset="0"/>
              </a:rPr>
              <a:t>Top-</a:t>
            </a:r>
            <a:r>
              <a:rPr lang="en-US" sz="8000" b="1" i="0" dirty="0">
                <a:effectLst/>
                <a:latin typeface="Montserrat" panose="00000500000000000000" pitchFamily="2" charset="0"/>
              </a:rPr>
              <a:t>Down?</a:t>
            </a:r>
            <a:endParaRPr lang="en-US" sz="8000" b="1" u="none" strike="noStrike" dirty="0">
              <a:latin typeface="Montserrat" panose="00000500000000000000" pitchFamily="2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92013" y="6137764"/>
            <a:ext cx="2227883" cy="2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400" b="0" i="0" dirty="0">
                <a:effectLst/>
                <a:latin typeface="Montserrat Bold" panose="020B0604020202020204" charset="0"/>
              </a:rPr>
              <a:t>Guides and constrains detailed design </a:t>
            </a:r>
            <a:br>
              <a:rPr lang="en-US" sz="2400" dirty="0">
                <a:latin typeface="Montserrat Bold" panose="020B0604020202020204" charset="0"/>
              </a:rPr>
            </a:br>
            <a:endParaRPr lang="en-US" sz="2292" u="none" strike="noStrike" dirty="0">
              <a:latin typeface="Montserrat Bold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30740" y="4128734"/>
            <a:ext cx="1738970" cy="1647279"/>
          </a:xfrm>
          <a:custGeom>
            <a:avLst/>
            <a:gdLst/>
            <a:ahLst/>
            <a:cxnLst/>
            <a:rect l="l" t="t" r="r" b="b"/>
            <a:pathLst>
              <a:path w="1738970" h="1647279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61540" y="6137764"/>
            <a:ext cx="2227883" cy="2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400" b="0" i="0" dirty="0">
                <a:effectLst/>
                <a:latin typeface="Montserrat Bold" panose="020B0604020202020204" charset="0"/>
              </a:rPr>
              <a:t>Provides an overall system overview </a:t>
            </a:r>
            <a:br>
              <a:rPr lang="en-US" sz="2400" dirty="0">
                <a:latin typeface="Montserrat Bold" panose="020B0604020202020204" charset="0"/>
              </a:rPr>
            </a:br>
            <a:endParaRPr lang="en-US" sz="2292" u="none" strike="noStrike" dirty="0">
              <a:latin typeface="Montserrat Bold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19971" y="6137764"/>
            <a:ext cx="2227883" cy="2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400" b="0" i="0" dirty="0">
                <a:effectLst/>
                <a:latin typeface="Montserrat Bold" panose="020B0604020202020204" charset="0"/>
              </a:rPr>
              <a:t>Facilitates collaboration &amp; organization </a:t>
            </a:r>
            <a:br>
              <a:rPr lang="en-US" sz="2400" dirty="0">
                <a:latin typeface="Montserrat Bold" panose="020B0604020202020204" charset="0"/>
              </a:rPr>
            </a:br>
            <a:endParaRPr lang="en-US" sz="2292" u="none" strike="noStrike" dirty="0">
              <a:latin typeface="Montserrat Bold" panose="020B0604020202020204" charset="0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382B63B-893B-8133-BE21-D17284C1A84D}"/>
              </a:ext>
            </a:extLst>
          </p:cNvPr>
          <p:cNvSpPr txBox="1"/>
          <p:nvPr/>
        </p:nvSpPr>
        <p:spPr>
          <a:xfrm>
            <a:off x="9144000" y="6137764"/>
            <a:ext cx="2227883" cy="202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400" b="0" i="0" dirty="0">
                <a:effectLst/>
                <a:latin typeface="Montserrat Bold" panose="020B0604020202020204" charset="0"/>
              </a:rPr>
              <a:t>Earlier testing &amp; detection of flaws </a:t>
            </a:r>
            <a:br>
              <a:rPr lang="en-US" sz="2400" dirty="0">
                <a:latin typeface="Montserrat Bold" panose="020B0604020202020204" charset="0"/>
              </a:rPr>
            </a:br>
            <a:endParaRPr lang="en-US" sz="2292" u="none" strike="noStrike" dirty="0">
              <a:latin typeface="Montserrat Bold" panose="020B0604020202020204" charset="0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FE181C83-4A02-DFC5-21ED-A885D0DD0ACE}"/>
              </a:ext>
            </a:extLst>
          </p:cNvPr>
          <p:cNvSpPr txBox="1"/>
          <p:nvPr/>
        </p:nvSpPr>
        <p:spPr>
          <a:xfrm>
            <a:off x="11626571" y="6137764"/>
            <a:ext cx="2699029" cy="1614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400" b="0" i="0" dirty="0">
                <a:effectLst/>
                <a:latin typeface="Montserrat Bold" panose="020B0604020202020204" charset="0"/>
              </a:rPr>
              <a:t>Prioritizes critical high-level elements </a:t>
            </a:r>
            <a:r>
              <a:rPr lang="en-US" sz="2400" b="0" i="0" dirty="0" err="1">
                <a:effectLst/>
                <a:latin typeface="Montserrat Bold" panose="020B0604020202020204" charset="0"/>
              </a:rPr>
              <a:t>firstNhắn</a:t>
            </a:r>
            <a:r>
              <a:rPr lang="en-US" sz="2400" b="0" i="0" dirty="0">
                <a:effectLst/>
                <a:latin typeface="Montserrat Bold" panose="020B0604020202020204" charset="0"/>
              </a:rPr>
              <a:t> Lobby</a:t>
            </a:r>
            <a:endParaRPr lang="en-US" sz="2292" u="none" strike="noStrike" dirty="0">
              <a:latin typeface="Montserrat Bold" panose="020B0604020202020204" charset="0"/>
            </a:endParaRPr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7EAACA71-E0EC-D9CB-A983-11C7623BC89A}"/>
              </a:ext>
            </a:extLst>
          </p:cNvPr>
          <p:cNvSpPr/>
          <p:nvPr/>
        </p:nvSpPr>
        <p:spPr>
          <a:xfrm>
            <a:off x="3858558" y="4128734"/>
            <a:ext cx="1738970" cy="1647279"/>
          </a:xfrm>
          <a:custGeom>
            <a:avLst/>
            <a:gdLst/>
            <a:ahLst/>
            <a:cxnLst/>
            <a:rect l="l" t="t" r="r" b="b"/>
            <a:pathLst>
              <a:path w="1738970" h="1647279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9DDD9A8A-9071-7F7E-1167-51E7168B2928}"/>
              </a:ext>
            </a:extLst>
          </p:cNvPr>
          <p:cNvSpPr/>
          <p:nvPr/>
        </p:nvSpPr>
        <p:spPr>
          <a:xfrm>
            <a:off x="6634515" y="4128734"/>
            <a:ext cx="1738970" cy="1647279"/>
          </a:xfrm>
          <a:custGeom>
            <a:avLst/>
            <a:gdLst/>
            <a:ahLst/>
            <a:cxnLst/>
            <a:rect l="l" t="t" r="r" b="b"/>
            <a:pathLst>
              <a:path w="1738970" h="1647279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7C7CFB2C-65F3-4317-4274-79A80A909D2F}"/>
              </a:ext>
            </a:extLst>
          </p:cNvPr>
          <p:cNvSpPr/>
          <p:nvPr/>
        </p:nvSpPr>
        <p:spPr>
          <a:xfrm>
            <a:off x="9427133" y="4128734"/>
            <a:ext cx="1738970" cy="1647279"/>
          </a:xfrm>
          <a:custGeom>
            <a:avLst/>
            <a:gdLst/>
            <a:ahLst/>
            <a:cxnLst/>
            <a:rect l="l" t="t" r="r" b="b"/>
            <a:pathLst>
              <a:path w="1738970" h="1647279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2051BF77-70A8-1ABD-5C8A-BB8735CBDF7E}"/>
              </a:ext>
            </a:extLst>
          </p:cNvPr>
          <p:cNvSpPr/>
          <p:nvPr/>
        </p:nvSpPr>
        <p:spPr>
          <a:xfrm>
            <a:off x="12005591" y="4128734"/>
            <a:ext cx="1738970" cy="1647279"/>
          </a:xfrm>
          <a:custGeom>
            <a:avLst/>
            <a:gdLst/>
            <a:ahLst/>
            <a:cxnLst/>
            <a:rect l="l" t="t" r="r" b="b"/>
            <a:pathLst>
              <a:path w="1738970" h="1647279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7" name="Group 7">
            <a:extLst>
              <a:ext uri="{FF2B5EF4-FFF2-40B4-BE49-F238E27FC236}">
                <a16:creationId xmlns:a16="http://schemas.microsoft.com/office/drawing/2014/main" id="{D35A6F06-2B1F-72CC-2EAB-27949994571A}"/>
              </a:ext>
            </a:extLst>
          </p:cNvPr>
          <p:cNvGrpSpPr/>
          <p:nvPr/>
        </p:nvGrpSpPr>
        <p:grpSpPr>
          <a:xfrm>
            <a:off x="15607122" y="8427213"/>
            <a:ext cx="776853" cy="776853"/>
            <a:chOff x="0" y="0"/>
            <a:chExt cx="812800" cy="812800"/>
          </a:xfrm>
        </p:grpSpPr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7074248E-C7A3-4A2E-4315-8212445FB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7DC67B96-753D-C7B0-DAD6-C5202923DFC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7">
            <a:extLst>
              <a:ext uri="{FF2B5EF4-FFF2-40B4-BE49-F238E27FC236}">
                <a16:creationId xmlns:a16="http://schemas.microsoft.com/office/drawing/2014/main" id="{1BC630BA-3F55-943E-1076-42425A20DA3D}"/>
              </a:ext>
            </a:extLst>
          </p:cNvPr>
          <p:cNvGrpSpPr/>
          <p:nvPr/>
        </p:nvGrpSpPr>
        <p:grpSpPr>
          <a:xfrm>
            <a:off x="13030200" y="3088137"/>
            <a:ext cx="371597" cy="371597"/>
            <a:chOff x="0" y="0"/>
            <a:chExt cx="812800" cy="812800"/>
          </a:xfrm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DE694CF-3581-9478-E1E8-FE21B4561A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57E03E53-436B-87D4-0830-F311CE9B27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2" name="Slide Background">
            <a:extLst>
              <a:ext uri="{FF2B5EF4-FFF2-40B4-BE49-F238E27FC236}">
                <a16:creationId xmlns:a16="http://schemas.microsoft.com/office/drawing/2014/main" id="{88D74A45-8C44-4D66-9253-B2B25C223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urvey Analysis Gain Marketing Insights Bottoms Up Approach And Top Down Approach Graphics PDF">
            <a:extLst>
              <a:ext uri="{FF2B5EF4-FFF2-40B4-BE49-F238E27FC236}">
                <a16:creationId xmlns:a16="http://schemas.microsoft.com/office/drawing/2014/main" id="{A5F3E46B-C8C5-DA54-7951-38618D137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7" b="1975"/>
          <a:stretch/>
        </p:blipFill>
        <p:spPr bwMode="auto">
          <a:xfrm>
            <a:off x="20" y="2057394"/>
            <a:ext cx="18287978" cy="823856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104" name="Rectangle 310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7999" cy="205739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20190" y="349074"/>
            <a:ext cx="15081809" cy="1359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i="0" dirty="0">
                <a:effectLst/>
                <a:latin typeface="+mj-lt"/>
                <a:ea typeface="+mj-ea"/>
                <a:cs typeface="+mj-cs"/>
              </a:rPr>
              <a:t>Different bottoms-Up Approach &amp; Top-Down Approach</a:t>
            </a:r>
            <a:endParaRPr lang="en-US" sz="4600" b="1" u="none" strike="noStrike" dirty="0"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D614937B-8A86-03B4-17DD-1DCC3D2B38A1}"/>
              </a:ext>
            </a:extLst>
          </p:cNvPr>
          <p:cNvGrpSpPr/>
          <p:nvPr/>
        </p:nvGrpSpPr>
        <p:grpSpPr>
          <a:xfrm>
            <a:off x="-11445221" y="-7685145"/>
            <a:ext cx="1230186" cy="1230186"/>
            <a:chOff x="0" y="0"/>
            <a:chExt cx="812800" cy="81280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B007F11D-2E1A-F407-5E83-CA361B9282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CD9DFFB0-632D-3BB7-30E5-A8487100445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DB978DB5-78F0-80BA-0F2F-FF65C31DFE02}"/>
              </a:ext>
            </a:extLst>
          </p:cNvPr>
          <p:cNvSpPr/>
          <p:nvPr/>
        </p:nvSpPr>
        <p:spPr>
          <a:xfrm rot="14112591">
            <a:off x="-17494678" y="-2379633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A23E5682-69A3-9C2B-1A8C-54AFB5136276}"/>
              </a:ext>
            </a:extLst>
          </p:cNvPr>
          <p:cNvSpPr/>
          <p:nvPr/>
        </p:nvSpPr>
        <p:spPr>
          <a:xfrm>
            <a:off x="28041600" y="-11398700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20D90385-A633-3F6F-618E-891F18EFE02E}"/>
              </a:ext>
            </a:extLst>
          </p:cNvPr>
          <p:cNvGrpSpPr/>
          <p:nvPr/>
        </p:nvGrpSpPr>
        <p:grpSpPr>
          <a:xfrm>
            <a:off x="25450800" y="16878300"/>
            <a:ext cx="776853" cy="776853"/>
            <a:chOff x="0" y="0"/>
            <a:chExt cx="812800" cy="812800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848EFA3-F7DE-9AA4-956B-5096A7992E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8376665A-9984-29FE-C134-A20CC77D8A1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32A8CE19-0F11-5F51-4676-B87BFB7954C8}"/>
              </a:ext>
            </a:extLst>
          </p:cNvPr>
          <p:cNvGrpSpPr/>
          <p:nvPr/>
        </p:nvGrpSpPr>
        <p:grpSpPr>
          <a:xfrm>
            <a:off x="424591" y="-6544547"/>
            <a:ext cx="371597" cy="371597"/>
            <a:chOff x="0" y="0"/>
            <a:chExt cx="812800" cy="8128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2337C01-CBEB-F3A3-8584-0DA764978C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5C72018A-0146-4C6D-FD78-AC4BA1A2050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777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23315"/>
            <a:ext cx="8434945" cy="7361820"/>
          </a:xfrm>
          <a:custGeom>
            <a:avLst/>
            <a:gdLst/>
            <a:ahLst/>
            <a:cxnLst/>
            <a:rect l="l" t="t" r="r" b="b"/>
            <a:pathLst>
              <a:path w="8434945" h="7361820">
                <a:moveTo>
                  <a:pt x="0" y="0"/>
                </a:moveTo>
                <a:lnTo>
                  <a:pt x="8434945" y="0"/>
                </a:lnTo>
                <a:lnTo>
                  <a:pt x="8434945" y="7361820"/>
                </a:lnTo>
                <a:lnTo>
                  <a:pt x="0" y="736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99" r="-154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534400" y="360609"/>
            <a:ext cx="10744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5000" b="1" i="0" dirty="0">
                <a:effectLst/>
                <a:latin typeface="Montserrat" panose="00000500000000000000" pitchFamily="2" charset="0"/>
              </a:rPr>
              <a:t>Who Should Use </a:t>
            </a:r>
            <a:r>
              <a:rPr lang="en-US" sz="5000" b="1" dirty="0">
                <a:latin typeface="Montserrat" panose="00000500000000000000" pitchFamily="2" charset="0"/>
              </a:rPr>
              <a:t>Top-</a:t>
            </a:r>
            <a:r>
              <a:rPr lang="en-US" sz="5000" b="1" i="0" dirty="0">
                <a:effectLst/>
                <a:latin typeface="Montserrat" panose="00000500000000000000" pitchFamily="2" charset="0"/>
              </a:rPr>
              <a:t>Down?</a:t>
            </a:r>
            <a:endParaRPr lang="en-US" sz="5000" b="1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8993275"/>
            <a:ext cx="8434945" cy="1293725"/>
            <a:chOff x="0" y="0"/>
            <a:chExt cx="2137108" cy="3277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09" y="0"/>
            <a:ext cx="8434945" cy="1293725"/>
            <a:chOff x="0" y="0"/>
            <a:chExt cx="2137108" cy="3277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EFF6B0-B388-4B34-CB8D-35C979DD03DE}"/>
              </a:ext>
            </a:extLst>
          </p:cNvPr>
          <p:cNvGrpSpPr/>
          <p:nvPr/>
        </p:nvGrpSpPr>
        <p:grpSpPr>
          <a:xfrm>
            <a:off x="8790251" y="1714500"/>
            <a:ext cx="8509593" cy="1919687"/>
            <a:chOff x="8790251" y="1714500"/>
            <a:chExt cx="8509593" cy="1919687"/>
          </a:xfrm>
        </p:grpSpPr>
        <p:sp>
          <p:nvSpPr>
            <p:cNvPr id="4" name="TextBox 4"/>
            <p:cNvSpPr txBox="1"/>
            <p:nvPr/>
          </p:nvSpPr>
          <p:spPr>
            <a:xfrm>
              <a:off x="9372600" y="1714500"/>
              <a:ext cx="7927244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  <a:spcBef>
                  <a:spcPct val="0"/>
                </a:spcBef>
              </a:pPr>
              <a:r>
                <a:rPr lang="en-US" sz="2800" b="0" i="0" dirty="0">
                  <a:effectLst/>
                  <a:latin typeface="Montserrat Bold" panose="020B0604020202020204" charset="0"/>
                </a:rPr>
                <a:t>Target Audience for Bottom-Up Approach:</a:t>
              </a:r>
              <a:endParaRPr lang="en-US" sz="2700" dirty="0">
                <a:latin typeface="Montserrat Bold" panose="020B06040202020202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372600" y="2272404"/>
              <a:ext cx="7927244" cy="13617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2669"/>
                </a:lnSpc>
                <a:spcBef>
                  <a:spcPct val="0"/>
                </a:spcBef>
              </a:pPr>
              <a:r>
                <a:rPr lang="en-US" sz="2000" b="0" i="0" dirty="0">
                  <a:effectLst/>
                  <a:latin typeface="Montserrat "/>
                </a:rPr>
                <a:t>Organizations or teams that value input and feedback from all levels of their workforce. Companies seeking to empower employees and encourage innovation from the grassroots level.</a:t>
              </a:r>
              <a:endParaRPr lang="en-US" sz="1906" u="none" strike="noStrike" dirty="0">
                <a:latin typeface="Montserrat 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8790251" y="1714500"/>
              <a:ext cx="373881" cy="37388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687843-BDD7-CD97-2736-5EAD6CBABD1C}"/>
              </a:ext>
            </a:extLst>
          </p:cNvPr>
          <p:cNvGrpSpPr/>
          <p:nvPr/>
        </p:nvGrpSpPr>
        <p:grpSpPr>
          <a:xfrm>
            <a:off x="8790251" y="3785532"/>
            <a:ext cx="8509593" cy="2615583"/>
            <a:chOff x="8790251" y="3789342"/>
            <a:chExt cx="8509593" cy="2615583"/>
          </a:xfrm>
        </p:grpSpPr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2F868DC7-04F6-933E-E9A0-7C92724ED48D}"/>
                </a:ext>
              </a:extLst>
            </p:cNvPr>
            <p:cNvSpPr txBox="1"/>
            <p:nvPr/>
          </p:nvSpPr>
          <p:spPr>
            <a:xfrm>
              <a:off x="9372600" y="3789342"/>
              <a:ext cx="7927244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  <a:spcBef>
                  <a:spcPct val="0"/>
                </a:spcBef>
              </a:pPr>
              <a:r>
                <a:rPr lang="en-US" sz="2800" b="0" i="0" dirty="0">
                  <a:effectLst/>
                  <a:latin typeface="Montserrat Bold" panose="020B0604020202020204" charset="0"/>
                </a:rPr>
                <a:t>Relevant Industries: </a:t>
              </a:r>
              <a:endParaRPr lang="en-US" sz="2700" dirty="0">
                <a:latin typeface="Montserrat Bold" panose="020B0604020202020204" charset="0"/>
              </a:endParaRP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BD070B55-23B3-E9A6-14F6-D4D4B7366770}"/>
                </a:ext>
              </a:extLst>
            </p:cNvPr>
            <p:cNvSpPr txBox="1"/>
            <p:nvPr/>
          </p:nvSpPr>
          <p:spPr>
            <a:xfrm>
              <a:off x="9372600" y="4347246"/>
              <a:ext cx="7927244" cy="20576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266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b="1" i="0" dirty="0">
                  <a:effectLst/>
                  <a:latin typeface="gg sans"/>
                </a:rPr>
                <a:t>Technology Startups: </a:t>
              </a:r>
              <a:r>
                <a:rPr lang="en-US" sz="2000" i="0" dirty="0">
                  <a:effectLst/>
                  <a:latin typeface="gg sans"/>
                </a:rPr>
                <a:t>Bottom-Up </a:t>
              </a:r>
              <a:r>
                <a:rPr lang="en-US" sz="2000" b="0" i="0" dirty="0">
                  <a:effectLst/>
                  <a:latin typeface="gg sans"/>
                </a:rPr>
                <a:t>Approach can be beneficial for fostering a culture of innovation and creativity, often seen in dynamic tech startups.</a:t>
              </a:r>
            </a:p>
            <a:p>
              <a:pPr marL="342900" lvl="0" indent="-342900">
                <a:lnSpc>
                  <a:spcPts val="266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b="1" i="0" dirty="0">
                  <a:effectLst/>
                  <a:latin typeface="gg sans"/>
                </a:rPr>
                <a:t>Creative Industries: </a:t>
              </a:r>
              <a:r>
                <a:rPr lang="en-US" sz="2000" b="0" i="0" dirty="0">
                  <a:effectLst/>
                  <a:latin typeface="gg sans"/>
                </a:rPr>
                <a:t>Advertising agencies, design firms, and other creative industries can benefit from the diverse and varied ideas generated through a Bottom-Up Approach.</a:t>
              </a:r>
              <a:endParaRPr lang="en-US" sz="1906" u="none" strike="noStrike" dirty="0">
                <a:latin typeface="Montserrat "/>
              </a:endParaRPr>
            </a:p>
          </p:txBody>
        </p:sp>
        <p:grpSp>
          <p:nvGrpSpPr>
            <p:cNvPr id="22" name="Group 17">
              <a:extLst>
                <a:ext uri="{FF2B5EF4-FFF2-40B4-BE49-F238E27FC236}">
                  <a16:creationId xmlns:a16="http://schemas.microsoft.com/office/drawing/2014/main" id="{50A03B03-3CD2-9DF2-9D0E-50BCB1ACDAC5}"/>
                </a:ext>
              </a:extLst>
            </p:cNvPr>
            <p:cNvGrpSpPr/>
            <p:nvPr/>
          </p:nvGrpSpPr>
          <p:grpSpPr>
            <a:xfrm>
              <a:off x="8790251" y="3789342"/>
              <a:ext cx="373881" cy="373881"/>
              <a:chOff x="0" y="0"/>
              <a:chExt cx="812800" cy="812800"/>
            </a:xfrm>
          </p:grpSpPr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E13C5A9E-4B97-307B-DC5D-E818601DB56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3E82920E-25A7-C028-0E4E-5A51C15BF4E2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2DD579-C17D-C5F4-334A-D30FD14386F7}"/>
              </a:ext>
            </a:extLst>
          </p:cNvPr>
          <p:cNvGrpSpPr/>
          <p:nvPr/>
        </p:nvGrpSpPr>
        <p:grpSpPr>
          <a:xfrm>
            <a:off x="8790251" y="6552460"/>
            <a:ext cx="8509593" cy="2958433"/>
            <a:chOff x="8790251" y="6552460"/>
            <a:chExt cx="8509593" cy="2958433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C82BBEC4-8E1A-E33A-42D7-6D7DCEC0BC65}"/>
                </a:ext>
              </a:extLst>
            </p:cNvPr>
            <p:cNvSpPr txBox="1"/>
            <p:nvPr/>
          </p:nvSpPr>
          <p:spPr>
            <a:xfrm>
              <a:off x="9372600" y="6552460"/>
              <a:ext cx="7927244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  <a:spcBef>
                  <a:spcPct val="0"/>
                </a:spcBef>
              </a:pPr>
              <a:r>
                <a:rPr lang="en-US" sz="2800" b="0" i="0" dirty="0">
                  <a:effectLst/>
                  <a:latin typeface="Montserrat Bold" panose="020B0604020202020204" charset="0"/>
                </a:rPr>
                <a:t>Successful Examples:</a:t>
              </a:r>
              <a:endParaRPr lang="en-US" sz="2700" dirty="0">
                <a:latin typeface="Montserrat Bold" panose="020B0604020202020204" charset="0"/>
              </a:endParaRP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AF10C3B6-3355-F037-1212-EADC0CE4050E}"/>
                </a:ext>
              </a:extLst>
            </p:cNvPr>
            <p:cNvSpPr txBox="1"/>
            <p:nvPr/>
          </p:nvSpPr>
          <p:spPr>
            <a:xfrm>
              <a:off x="9372600" y="7110364"/>
              <a:ext cx="7927244" cy="24005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266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b="1" i="0" dirty="0">
                  <a:effectLst/>
                  <a:latin typeface="Montserrat" panose="00000500000000000000" pitchFamily="2" charset="0"/>
                </a:rPr>
                <a:t>Google: </a:t>
              </a:r>
              <a:r>
                <a:rPr lang="en-US" sz="2000" b="0" i="0" dirty="0">
                  <a:effectLst/>
                  <a:latin typeface="Montserrat" panose="00000500000000000000" pitchFamily="2" charset="0"/>
                </a:rPr>
                <a:t>Google encourages its employees to spend a portion of their work hours on personal projects, fostering innovation from the ground up. </a:t>
              </a:r>
            </a:p>
            <a:p>
              <a:pPr marL="342900" lvl="0" indent="-342900">
                <a:lnSpc>
                  <a:spcPts val="266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000" b="1" i="0" dirty="0">
                  <a:effectLst/>
                  <a:latin typeface="Montserrat" panose="00000500000000000000" pitchFamily="2" charset="0"/>
                </a:rPr>
                <a:t>Toyota: </a:t>
              </a:r>
              <a:r>
                <a:rPr lang="en-US" sz="2000" b="0" i="0" dirty="0">
                  <a:effectLst/>
                  <a:latin typeface="Montserrat" panose="00000500000000000000" pitchFamily="2" charset="0"/>
                </a:rPr>
                <a:t>Toyota has successfully implemented Bottom-Up Approach in its production processes, empowering employees to contribute ideas for continuous improvement.</a:t>
              </a:r>
              <a:endParaRPr lang="en-US" sz="1906" u="none" strike="noStrike" dirty="0">
                <a:latin typeface="Montserrat" panose="00000500000000000000" pitchFamily="2" charset="0"/>
              </a:endParaRPr>
            </a:p>
          </p:txBody>
        </p:sp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DC998BFA-A0A7-DC00-2CEE-1E8670CEE70F}"/>
                </a:ext>
              </a:extLst>
            </p:cNvPr>
            <p:cNvGrpSpPr/>
            <p:nvPr/>
          </p:nvGrpSpPr>
          <p:grpSpPr>
            <a:xfrm>
              <a:off x="8790251" y="6552460"/>
              <a:ext cx="373881" cy="373881"/>
              <a:chOff x="0" y="0"/>
              <a:chExt cx="812800" cy="812800"/>
            </a:xfrm>
          </p:grpSpPr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7CC6CC39-B94D-04C5-6EF3-278F6F9CEDB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TextBox 19">
                <a:extLst>
                  <a:ext uri="{FF2B5EF4-FFF2-40B4-BE49-F238E27FC236}">
                    <a16:creationId xmlns:a16="http://schemas.microsoft.com/office/drawing/2014/main" id="{CFC2E8F9-8A30-18D8-630A-B7E941B1106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487" y="645901"/>
            <a:ext cx="17177026" cy="8995198"/>
            <a:chOff x="0" y="0"/>
            <a:chExt cx="4523990" cy="236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0E3AFD-7E5A-BC65-6C4A-659FDC53C05C}"/>
              </a:ext>
            </a:extLst>
          </p:cNvPr>
          <p:cNvGrpSpPr/>
          <p:nvPr/>
        </p:nvGrpSpPr>
        <p:grpSpPr>
          <a:xfrm>
            <a:off x="1838546" y="3124550"/>
            <a:ext cx="3628085" cy="5177100"/>
            <a:chOff x="1028700" y="3131890"/>
            <a:chExt cx="3628085" cy="5177100"/>
          </a:xfrm>
        </p:grpSpPr>
        <p:grpSp>
          <p:nvGrpSpPr>
            <p:cNvPr id="5" name="Group 5"/>
            <p:cNvGrpSpPr/>
            <p:nvPr/>
          </p:nvGrpSpPr>
          <p:grpSpPr>
            <a:xfrm>
              <a:off x="1028700" y="3894483"/>
              <a:ext cx="3628085" cy="4414507"/>
              <a:chOff x="0" y="0"/>
              <a:chExt cx="1693662" cy="206077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693662" cy="2060779"/>
              </a:xfrm>
              <a:custGeom>
                <a:avLst/>
                <a:gdLst/>
                <a:ahLst/>
                <a:cxnLst/>
                <a:rect l="l" t="t" r="r" b="b"/>
                <a:pathLst>
                  <a:path w="1693662" h="2060779">
                    <a:moveTo>
                      <a:pt x="49079" y="0"/>
                    </a:moveTo>
                    <a:lnTo>
                      <a:pt x="1644582" y="0"/>
                    </a:lnTo>
                    <a:cubicBezTo>
                      <a:pt x="1671688" y="0"/>
                      <a:pt x="1693662" y="21974"/>
                      <a:pt x="1693662" y="49079"/>
                    </a:cubicBezTo>
                    <a:lnTo>
                      <a:pt x="1693662" y="2011700"/>
                    </a:lnTo>
                    <a:cubicBezTo>
                      <a:pt x="1693662" y="2038806"/>
                      <a:pt x="1671688" y="2060779"/>
                      <a:pt x="1644582" y="2060779"/>
                    </a:cubicBezTo>
                    <a:lnTo>
                      <a:pt x="49079" y="2060779"/>
                    </a:lnTo>
                    <a:cubicBezTo>
                      <a:pt x="21974" y="2060779"/>
                      <a:pt x="0" y="2038806"/>
                      <a:pt x="0" y="2011700"/>
                    </a:cubicBezTo>
                    <a:lnTo>
                      <a:pt x="0" y="49079"/>
                    </a:lnTo>
                    <a:cubicBezTo>
                      <a:pt x="0" y="21974"/>
                      <a:pt x="21974" y="0"/>
                      <a:pt x="4907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1693662" cy="210840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211305" y="4074774"/>
              <a:ext cx="3262874" cy="4031036"/>
              <a:chOff x="0" y="0"/>
              <a:chExt cx="1523174" cy="188176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23174" cy="1881768"/>
              </a:xfrm>
              <a:custGeom>
                <a:avLst/>
                <a:gdLst/>
                <a:ahLst/>
                <a:cxnLst/>
                <a:rect l="l" t="t" r="r" b="b"/>
                <a:pathLst>
                  <a:path w="1523174" h="1881768">
                    <a:moveTo>
                      <a:pt x="54573" y="0"/>
                    </a:moveTo>
                    <a:lnTo>
                      <a:pt x="1468601" y="0"/>
                    </a:lnTo>
                    <a:cubicBezTo>
                      <a:pt x="1483075" y="0"/>
                      <a:pt x="1496956" y="5750"/>
                      <a:pt x="1507190" y="15984"/>
                    </a:cubicBezTo>
                    <a:cubicBezTo>
                      <a:pt x="1517425" y="26218"/>
                      <a:pt x="1523174" y="40099"/>
                      <a:pt x="1523174" y="54573"/>
                    </a:cubicBezTo>
                    <a:lnTo>
                      <a:pt x="1523174" y="1827195"/>
                    </a:lnTo>
                    <a:cubicBezTo>
                      <a:pt x="1523174" y="1841668"/>
                      <a:pt x="1517425" y="1855549"/>
                      <a:pt x="1507190" y="1865784"/>
                    </a:cubicBezTo>
                    <a:cubicBezTo>
                      <a:pt x="1496956" y="1876018"/>
                      <a:pt x="1483075" y="1881768"/>
                      <a:pt x="1468601" y="1881768"/>
                    </a:cubicBezTo>
                    <a:lnTo>
                      <a:pt x="54573" y="1881768"/>
                    </a:lnTo>
                    <a:cubicBezTo>
                      <a:pt x="40099" y="1881768"/>
                      <a:pt x="26218" y="1876018"/>
                      <a:pt x="15984" y="1865784"/>
                    </a:cubicBezTo>
                    <a:cubicBezTo>
                      <a:pt x="5750" y="1855549"/>
                      <a:pt x="0" y="1841668"/>
                      <a:pt x="0" y="1827195"/>
                    </a:cubicBezTo>
                    <a:lnTo>
                      <a:pt x="0" y="54573"/>
                    </a:lnTo>
                    <a:cubicBezTo>
                      <a:pt x="0" y="40099"/>
                      <a:pt x="5750" y="26218"/>
                      <a:pt x="15984" y="15984"/>
                    </a:cubicBezTo>
                    <a:cubicBezTo>
                      <a:pt x="26218" y="5750"/>
                      <a:pt x="40099" y="0"/>
                      <a:pt x="54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1523174" cy="1929392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891510" y="3131890"/>
              <a:ext cx="1902465" cy="190246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2194111" y="3426143"/>
              <a:ext cx="1297262" cy="1297262"/>
            </a:xfrm>
            <a:custGeom>
              <a:avLst/>
              <a:gdLst/>
              <a:ahLst/>
              <a:cxnLst/>
              <a:rect l="l" t="t" r="r" b="b"/>
              <a:pathLst>
                <a:path w="1297262" h="1297262">
                  <a:moveTo>
                    <a:pt x="0" y="0"/>
                  </a:moveTo>
                  <a:lnTo>
                    <a:pt x="1297262" y="0"/>
                  </a:lnTo>
                  <a:lnTo>
                    <a:pt x="1297262" y="1297262"/>
                  </a:lnTo>
                  <a:lnTo>
                    <a:pt x="0" y="1297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404039" y="5783001"/>
              <a:ext cx="2877407" cy="1599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89"/>
                </a:lnSpc>
                <a:spcBef>
                  <a:spcPct val="0"/>
                </a:spcBef>
              </a:pPr>
              <a:r>
                <a:rPr lang="en-US" sz="1600" b="0" i="0" dirty="0">
                  <a:effectLst/>
                  <a:latin typeface="Montserrat" panose="00000500000000000000" pitchFamily="2" charset="0"/>
                </a:rPr>
                <a:t>Use during organizational change to harness perspectives.</a:t>
              </a:r>
            </a:p>
            <a:p>
              <a:pPr marL="0" lvl="0" indent="0" algn="ctr">
                <a:lnSpc>
                  <a:spcPts val="2089"/>
                </a:lnSpc>
                <a:spcBef>
                  <a:spcPct val="0"/>
                </a:spcBef>
              </a:pPr>
              <a:r>
                <a:rPr lang="en-US" sz="1600" b="0" i="0" dirty="0">
                  <a:effectLst/>
                  <a:latin typeface="Montserrat" panose="00000500000000000000" pitchFamily="2" charset="0"/>
                </a:rPr>
                <a:t>Apply for innovation initiatives to spur creative thinking</a:t>
              </a:r>
              <a:endParaRPr lang="en-US" sz="1492" u="none" strike="noStrike" dirty="0">
                <a:latin typeface="Montserrat" panose="00000500000000000000" pitchFamily="2" charset="0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404039" y="5291530"/>
              <a:ext cx="2877407" cy="359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13"/>
                </a:lnSpc>
                <a:spcBef>
                  <a:spcPct val="0"/>
                </a:spcBef>
              </a:pPr>
              <a:r>
                <a:rPr lang="en-US" sz="2400" b="0" i="0" dirty="0">
                  <a:effectLst/>
                  <a:latin typeface="Montserrat Bold" panose="020B0604020202020204" charset="0"/>
                </a:rPr>
                <a:t>Guidelines:</a:t>
              </a:r>
              <a:endParaRPr lang="en-US" sz="2081" u="none" strike="noStrike" dirty="0">
                <a:latin typeface="Montserrat Bold" panose="020B0604020202020204" charset="0"/>
              </a:endParaR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676400" y="1243288"/>
            <a:ext cx="1592579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6000" b="1" i="0" dirty="0">
                <a:effectLst/>
                <a:latin typeface="Montserrat" panose="00000500000000000000" pitchFamily="2" charset="0"/>
              </a:rPr>
              <a:t>When to Implement </a:t>
            </a:r>
            <a:r>
              <a:rPr lang="en-US" sz="6000" b="1" dirty="0">
                <a:latin typeface="Montserrat" panose="00000500000000000000" pitchFamily="2" charset="0"/>
              </a:rPr>
              <a:t>Top-</a:t>
            </a:r>
            <a:r>
              <a:rPr lang="en-US" sz="6000" b="1" i="0" dirty="0">
                <a:effectLst/>
                <a:latin typeface="Montserrat" panose="00000500000000000000" pitchFamily="2" charset="0"/>
              </a:rPr>
              <a:t>Down?</a:t>
            </a:r>
            <a:endParaRPr lang="en-US" sz="6000" b="1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BAA087D-2DD4-9585-0B99-03900B6D8CFE}"/>
              </a:ext>
            </a:extLst>
          </p:cNvPr>
          <p:cNvGrpSpPr/>
          <p:nvPr/>
        </p:nvGrpSpPr>
        <p:grpSpPr>
          <a:xfrm>
            <a:off x="7134741" y="3131890"/>
            <a:ext cx="3628085" cy="5177100"/>
            <a:chOff x="4974962" y="3131890"/>
            <a:chExt cx="3628085" cy="5177100"/>
          </a:xfrm>
        </p:grpSpPr>
        <p:grpSp>
          <p:nvGrpSpPr>
            <p:cNvPr id="15" name="Group 15"/>
            <p:cNvGrpSpPr/>
            <p:nvPr/>
          </p:nvGrpSpPr>
          <p:grpSpPr>
            <a:xfrm>
              <a:off x="4974962" y="3894483"/>
              <a:ext cx="3628085" cy="4414507"/>
              <a:chOff x="0" y="0"/>
              <a:chExt cx="1693662" cy="206077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93662" cy="2060779"/>
              </a:xfrm>
              <a:custGeom>
                <a:avLst/>
                <a:gdLst/>
                <a:ahLst/>
                <a:cxnLst/>
                <a:rect l="l" t="t" r="r" b="b"/>
                <a:pathLst>
                  <a:path w="1693662" h="2060779">
                    <a:moveTo>
                      <a:pt x="49079" y="0"/>
                    </a:moveTo>
                    <a:lnTo>
                      <a:pt x="1644582" y="0"/>
                    </a:lnTo>
                    <a:cubicBezTo>
                      <a:pt x="1671688" y="0"/>
                      <a:pt x="1693662" y="21974"/>
                      <a:pt x="1693662" y="49079"/>
                    </a:cubicBezTo>
                    <a:lnTo>
                      <a:pt x="1693662" y="2011700"/>
                    </a:lnTo>
                    <a:cubicBezTo>
                      <a:pt x="1693662" y="2038806"/>
                      <a:pt x="1671688" y="2060779"/>
                      <a:pt x="1644582" y="2060779"/>
                    </a:cubicBezTo>
                    <a:lnTo>
                      <a:pt x="49079" y="2060779"/>
                    </a:lnTo>
                    <a:cubicBezTo>
                      <a:pt x="21974" y="2060779"/>
                      <a:pt x="0" y="2038806"/>
                      <a:pt x="0" y="2011700"/>
                    </a:cubicBezTo>
                    <a:lnTo>
                      <a:pt x="0" y="49079"/>
                    </a:lnTo>
                    <a:cubicBezTo>
                      <a:pt x="0" y="21974"/>
                      <a:pt x="21974" y="0"/>
                      <a:pt x="4907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693662" cy="210840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157567" y="4074774"/>
              <a:ext cx="3262874" cy="4031036"/>
              <a:chOff x="0" y="0"/>
              <a:chExt cx="1523174" cy="188176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23174" cy="1881768"/>
              </a:xfrm>
              <a:custGeom>
                <a:avLst/>
                <a:gdLst/>
                <a:ahLst/>
                <a:cxnLst/>
                <a:rect l="l" t="t" r="r" b="b"/>
                <a:pathLst>
                  <a:path w="1523174" h="1881768">
                    <a:moveTo>
                      <a:pt x="54573" y="0"/>
                    </a:moveTo>
                    <a:lnTo>
                      <a:pt x="1468601" y="0"/>
                    </a:lnTo>
                    <a:cubicBezTo>
                      <a:pt x="1483075" y="0"/>
                      <a:pt x="1496956" y="5750"/>
                      <a:pt x="1507190" y="15984"/>
                    </a:cubicBezTo>
                    <a:cubicBezTo>
                      <a:pt x="1517425" y="26218"/>
                      <a:pt x="1523174" y="40099"/>
                      <a:pt x="1523174" y="54573"/>
                    </a:cubicBezTo>
                    <a:lnTo>
                      <a:pt x="1523174" y="1827195"/>
                    </a:lnTo>
                    <a:cubicBezTo>
                      <a:pt x="1523174" y="1841668"/>
                      <a:pt x="1517425" y="1855549"/>
                      <a:pt x="1507190" y="1865784"/>
                    </a:cubicBezTo>
                    <a:cubicBezTo>
                      <a:pt x="1496956" y="1876018"/>
                      <a:pt x="1483075" y="1881768"/>
                      <a:pt x="1468601" y="1881768"/>
                    </a:cubicBezTo>
                    <a:lnTo>
                      <a:pt x="54573" y="1881768"/>
                    </a:lnTo>
                    <a:cubicBezTo>
                      <a:pt x="40099" y="1881768"/>
                      <a:pt x="26218" y="1876018"/>
                      <a:pt x="15984" y="1865784"/>
                    </a:cubicBezTo>
                    <a:cubicBezTo>
                      <a:pt x="5750" y="1855549"/>
                      <a:pt x="0" y="1841668"/>
                      <a:pt x="0" y="1827195"/>
                    </a:cubicBezTo>
                    <a:lnTo>
                      <a:pt x="0" y="54573"/>
                    </a:lnTo>
                    <a:cubicBezTo>
                      <a:pt x="0" y="40099"/>
                      <a:pt x="5750" y="26218"/>
                      <a:pt x="15984" y="15984"/>
                    </a:cubicBezTo>
                    <a:cubicBezTo>
                      <a:pt x="26218" y="5750"/>
                      <a:pt x="40099" y="0"/>
                      <a:pt x="54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523174" cy="1929392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5837771" y="3131890"/>
              <a:ext cx="1902465" cy="1902465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6338593" y="3552297"/>
              <a:ext cx="883328" cy="1099164"/>
            </a:xfrm>
            <a:custGeom>
              <a:avLst/>
              <a:gdLst/>
              <a:ahLst/>
              <a:cxnLst/>
              <a:rect l="l" t="t" r="r" b="b"/>
              <a:pathLst>
                <a:path w="883328" h="1099164">
                  <a:moveTo>
                    <a:pt x="0" y="0"/>
                  </a:moveTo>
                  <a:lnTo>
                    <a:pt x="883328" y="0"/>
                  </a:lnTo>
                  <a:lnTo>
                    <a:pt x="883328" y="1099163"/>
                  </a:lnTo>
                  <a:lnTo>
                    <a:pt x="0" y="1099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5350300" y="5783001"/>
              <a:ext cx="2877407" cy="159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89"/>
                </a:lnSpc>
                <a:spcBef>
                  <a:spcPct val="0"/>
                </a:spcBef>
              </a:pPr>
              <a:r>
                <a:rPr lang="en-US" sz="1600" b="0" i="0" dirty="0">
                  <a:effectLst/>
                  <a:latin typeface="Montserrat" panose="00000500000000000000" pitchFamily="2" charset="0"/>
                </a:rPr>
                <a:t>Flat structure with decentralized decision-making Collaborative cultures valuing open communication </a:t>
              </a:r>
              <a:br>
                <a:rPr lang="en-US" sz="1600" dirty="0">
                  <a:latin typeface="Montserrat" panose="00000500000000000000" pitchFamily="2" charset="0"/>
                </a:rPr>
              </a:br>
              <a:endParaRPr lang="en-US" sz="1492" u="none" strike="noStrike" dirty="0">
                <a:latin typeface="Montserrat" panose="00000500000000000000" pitchFamily="2" charset="0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5350300" y="5291530"/>
              <a:ext cx="2877407" cy="359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13"/>
                </a:lnSpc>
                <a:spcBef>
                  <a:spcPct val="0"/>
                </a:spcBef>
              </a:pPr>
              <a:r>
                <a:rPr lang="en-US" sz="2400" b="0" i="0" dirty="0">
                  <a:effectLst/>
                  <a:latin typeface="Montserrat Bold" panose="020B0604020202020204" charset="0"/>
                </a:rPr>
                <a:t>Ideal Conditions: </a:t>
              </a:r>
              <a:endParaRPr lang="en-US" sz="2081" dirty="0">
                <a:latin typeface="Montserrat Bold" panose="020B060402020202020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8BD098-A53E-ADB0-D22D-A98FC0A58DAC}"/>
              </a:ext>
            </a:extLst>
          </p:cNvPr>
          <p:cNvGrpSpPr/>
          <p:nvPr/>
        </p:nvGrpSpPr>
        <p:grpSpPr>
          <a:xfrm>
            <a:off x="12434290" y="3061989"/>
            <a:ext cx="3628085" cy="5177100"/>
            <a:chOff x="13240781" y="3131890"/>
            <a:chExt cx="3628085" cy="5177100"/>
          </a:xfrm>
        </p:grpSpPr>
        <p:grpSp>
          <p:nvGrpSpPr>
            <p:cNvPr id="33" name="Group 33"/>
            <p:cNvGrpSpPr/>
            <p:nvPr/>
          </p:nvGrpSpPr>
          <p:grpSpPr>
            <a:xfrm>
              <a:off x="13240781" y="3894483"/>
              <a:ext cx="3628085" cy="4414507"/>
              <a:chOff x="0" y="0"/>
              <a:chExt cx="1693662" cy="2060779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693662" cy="2060779"/>
              </a:xfrm>
              <a:custGeom>
                <a:avLst/>
                <a:gdLst/>
                <a:ahLst/>
                <a:cxnLst/>
                <a:rect l="l" t="t" r="r" b="b"/>
                <a:pathLst>
                  <a:path w="1693662" h="2060779">
                    <a:moveTo>
                      <a:pt x="49079" y="0"/>
                    </a:moveTo>
                    <a:lnTo>
                      <a:pt x="1644582" y="0"/>
                    </a:lnTo>
                    <a:cubicBezTo>
                      <a:pt x="1671688" y="0"/>
                      <a:pt x="1693662" y="21974"/>
                      <a:pt x="1693662" y="49079"/>
                    </a:cubicBezTo>
                    <a:lnTo>
                      <a:pt x="1693662" y="2011700"/>
                    </a:lnTo>
                    <a:cubicBezTo>
                      <a:pt x="1693662" y="2038806"/>
                      <a:pt x="1671688" y="2060779"/>
                      <a:pt x="1644582" y="2060779"/>
                    </a:cubicBezTo>
                    <a:lnTo>
                      <a:pt x="49079" y="2060779"/>
                    </a:lnTo>
                    <a:cubicBezTo>
                      <a:pt x="21974" y="2060779"/>
                      <a:pt x="0" y="2038806"/>
                      <a:pt x="0" y="2011700"/>
                    </a:cubicBezTo>
                    <a:lnTo>
                      <a:pt x="0" y="49079"/>
                    </a:lnTo>
                    <a:cubicBezTo>
                      <a:pt x="0" y="21974"/>
                      <a:pt x="21974" y="0"/>
                      <a:pt x="4907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1693662" cy="2108404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3423386" y="4074774"/>
              <a:ext cx="3262874" cy="4031036"/>
              <a:chOff x="0" y="0"/>
              <a:chExt cx="1523174" cy="188176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523174" cy="1881768"/>
              </a:xfrm>
              <a:custGeom>
                <a:avLst/>
                <a:gdLst/>
                <a:ahLst/>
                <a:cxnLst/>
                <a:rect l="l" t="t" r="r" b="b"/>
                <a:pathLst>
                  <a:path w="1523174" h="1881768">
                    <a:moveTo>
                      <a:pt x="54573" y="0"/>
                    </a:moveTo>
                    <a:lnTo>
                      <a:pt x="1468601" y="0"/>
                    </a:lnTo>
                    <a:cubicBezTo>
                      <a:pt x="1483075" y="0"/>
                      <a:pt x="1496956" y="5750"/>
                      <a:pt x="1507190" y="15984"/>
                    </a:cubicBezTo>
                    <a:cubicBezTo>
                      <a:pt x="1517425" y="26218"/>
                      <a:pt x="1523174" y="40099"/>
                      <a:pt x="1523174" y="54573"/>
                    </a:cubicBezTo>
                    <a:lnTo>
                      <a:pt x="1523174" y="1827195"/>
                    </a:lnTo>
                    <a:cubicBezTo>
                      <a:pt x="1523174" y="1841668"/>
                      <a:pt x="1517425" y="1855549"/>
                      <a:pt x="1507190" y="1865784"/>
                    </a:cubicBezTo>
                    <a:cubicBezTo>
                      <a:pt x="1496956" y="1876018"/>
                      <a:pt x="1483075" y="1881768"/>
                      <a:pt x="1468601" y="1881768"/>
                    </a:cubicBezTo>
                    <a:lnTo>
                      <a:pt x="54573" y="1881768"/>
                    </a:lnTo>
                    <a:cubicBezTo>
                      <a:pt x="40099" y="1881768"/>
                      <a:pt x="26218" y="1876018"/>
                      <a:pt x="15984" y="1865784"/>
                    </a:cubicBezTo>
                    <a:cubicBezTo>
                      <a:pt x="5750" y="1855549"/>
                      <a:pt x="0" y="1841668"/>
                      <a:pt x="0" y="1827195"/>
                    </a:cubicBezTo>
                    <a:lnTo>
                      <a:pt x="0" y="54573"/>
                    </a:lnTo>
                    <a:cubicBezTo>
                      <a:pt x="0" y="40099"/>
                      <a:pt x="5750" y="26218"/>
                      <a:pt x="15984" y="15984"/>
                    </a:cubicBezTo>
                    <a:cubicBezTo>
                      <a:pt x="26218" y="5750"/>
                      <a:pt x="40099" y="0"/>
                      <a:pt x="54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1523174" cy="1929392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4103591" y="3131890"/>
              <a:ext cx="1902465" cy="1902465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14473885" y="3552297"/>
              <a:ext cx="1215301" cy="1171109"/>
            </a:xfrm>
            <a:custGeom>
              <a:avLst/>
              <a:gdLst/>
              <a:ahLst/>
              <a:cxnLst/>
              <a:rect l="l" t="t" r="r" b="b"/>
              <a:pathLst>
                <a:path w="1215301" h="1171109">
                  <a:moveTo>
                    <a:pt x="0" y="0"/>
                  </a:moveTo>
                  <a:lnTo>
                    <a:pt x="1215301" y="0"/>
                  </a:lnTo>
                  <a:lnTo>
                    <a:pt x="1215301" y="1171108"/>
                  </a:lnTo>
                  <a:lnTo>
                    <a:pt x="0" y="1171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3616120" y="5783001"/>
              <a:ext cx="2877407" cy="1599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089"/>
                </a:lnSpc>
                <a:spcBef>
                  <a:spcPct val="0"/>
                </a:spcBef>
              </a:pPr>
              <a:r>
                <a:rPr lang="en-US" sz="1600" b="0" i="0" dirty="0">
                  <a:effectLst/>
                  <a:latin typeface="Montserrat" panose="00000500000000000000" pitchFamily="2" charset="0"/>
                </a:rPr>
                <a:t>Aligns with shifting workforce preferring collaboration.</a:t>
              </a:r>
            </a:p>
            <a:p>
              <a:pPr marL="0" lvl="0" indent="0" algn="ctr">
                <a:lnSpc>
                  <a:spcPts val="2089"/>
                </a:lnSpc>
                <a:spcBef>
                  <a:spcPct val="0"/>
                </a:spcBef>
              </a:pPr>
              <a:r>
                <a:rPr lang="en-US" sz="1600" b="0" i="0" dirty="0">
                  <a:effectLst/>
                  <a:latin typeface="Montserrat" panose="00000500000000000000" pitchFamily="2" charset="0"/>
                </a:rPr>
                <a:t>Allows frontline staff to contribute innovations with new technologies</a:t>
              </a:r>
              <a:endParaRPr lang="en-US" sz="1492" u="none" strike="noStrike" dirty="0">
                <a:latin typeface="Montserrat" panose="00000500000000000000" pitchFamily="2" charset="0"/>
              </a:endParaRPr>
            </a:p>
          </p:txBody>
        </p:sp>
        <p:sp>
          <p:nvSpPr>
            <p:cNvPr id="54" name="TextBox 49">
              <a:extLst>
                <a:ext uri="{FF2B5EF4-FFF2-40B4-BE49-F238E27FC236}">
                  <a16:creationId xmlns:a16="http://schemas.microsoft.com/office/drawing/2014/main" id="{9ECFF764-CD21-4910-7BA3-503842C83A39}"/>
                </a:ext>
              </a:extLst>
            </p:cNvPr>
            <p:cNvSpPr txBox="1"/>
            <p:nvPr/>
          </p:nvSpPr>
          <p:spPr>
            <a:xfrm>
              <a:off x="13529571" y="5291530"/>
              <a:ext cx="2877407" cy="359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13"/>
                </a:lnSpc>
                <a:spcBef>
                  <a:spcPct val="0"/>
                </a:spcBef>
              </a:pPr>
              <a:r>
                <a:rPr lang="en-US" sz="2400" b="0" i="0" dirty="0">
                  <a:effectLst/>
                  <a:latin typeface="Montserrat Bold" panose="020B0604020202020204" charset="0"/>
                </a:rPr>
                <a:t>Industry Trends: </a:t>
              </a:r>
              <a:endParaRPr lang="en-US" sz="2081" dirty="0">
                <a:latin typeface="Montserrat Bold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08611" y="7134009"/>
            <a:ext cx="1991835" cy="1749650"/>
            <a:chOff x="0" y="0"/>
            <a:chExt cx="2374560" cy="2085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627193">
            <a:off x="6930999" y="4120397"/>
            <a:ext cx="1991835" cy="1750254"/>
            <a:chOff x="0" y="0"/>
            <a:chExt cx="2374560" cy="208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867355">
            <a:off x="5960363" y="1434846"/>
            <a:ext cx="1758106" cy="1797363"/>
            <a:chOff x="0" y="0"/>
            <a:chExt cx="2095920" cy="2142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3048950" y="3330326"/>
            <a:ext cx="1555883" cy="1287140"/>
          </a:xfrm>
          <a:custGeom>
            <a:avLst/>
            <a:gdLst/>
            <a:ahLst/>
            <a:cxnLst/>
            <a:rect l="l" t="t" r="r" b="b"/>
            <a:pathLst>
              <a:path w="1555883" h="1287140">
                <a:moveTo>
                  <a:pt x="0" y="0"/>
                </a:moveTo>
                <a:lnTo>
                  <a:pt x="1555883" y="0"/>
                </a:lnTo>
                <a:lnTo>
                  <a:pt x="1555883" y="1287140"/>
                </a:lnTo>
                <a:lnTo>
                  <a:pt x="0" y="128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28648" y="4818412"/>
            <a:ext cx="531074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6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Where to Apply </a:t>
            </a:r>
            <a:r>
              <a:rPr lang="en-US" sz="6000" b="1" dirty="0">
                <a:solidFill>
                  <a:schemeClr val="bg1"/>
                </a:solidFill>
                <a:latin typeface="Montserrat" panose="00000500000000000000" pitchFamily="2" charset="0"/>
              </a:rPr>
              <a:t>Top-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Down?</a:t>
            </a:r>
            <a:endParaRPr lang="en-US" sz="6000" b="1" u="none" strike="noStrike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41548" y="1791664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dirty="0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29377" y="1591031"/>
            <a:ext cx="5071050" cy="1091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0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Montserrat" panose="00000500000000000000" pitchFamily="2" charset="0"/>
              </a:rPr>
              <a:t>Large-scale organizations with hierarchical structure </a:t>
            </a:r>
          </a:p>
          <a:p>
            <a:pPr marL="342900" lvl="0" indent="-342900">
              <a:lnSpc>
                <a:spcPts val="20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Montserrat" panose="00000500000000000000" pitchFamily="2" charset="0"/>
              </a:rPr>
              <a:t>Strategic planning initiatives to align with organizational goals</a:t>
            </a:r>
            <a:endParaRPr lang="en-US" sz="1600" u="none" strike="noStrike" dirty="0">
              <a:latin typeface="Montserrat" panose="00000500000000000000" pitchFamily="2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030696" y="4633405"/>
            <a:ext cx="3976966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089"/>
              </a:lnSpc>
              <a:spcBef>
                <a:spcPct val="0"/>
              </a:spcBef>
            </a:pPr>
            <a:r>
              <a:rPr lang="en-US" b="0" i="0" dirty="0">
                <a:effectLst/>
                <a:latin typeface="Montserrat" panose="00000500000000000000" pitchFamily="2" charset="0"/>
              </a:rPr>
              <a:t>Stable, predictable work environments Industries with strict regulatory compliance</a:t>
            </a:r>
            <a:endParaRPr lang="en-US" sz="1600" u="none" strike="noStrike" dirty="0">
              <a:latin typeface="Montserrat" panose="00000500000000000000" pitchFamily="2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21569" y="7647089"/>
            <a:ext cx="512727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20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tserrat" panose="00000500000000000000" pitchFamily="2" charset="0"/>
              </a:rPr>
              <a:t>Clear communication channels from leadership to all levels </a:t>
            </a:r>
          </a:p>
          <a:p>
            <a:pPr marL="285750" lvl="0" indent="-285750">
              <a:lnSpc>
                <a:spcPts val="20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tserrat" panose="00000500000000000000" pitchFamily="2" charset="0"/>
              </a:rPr>
              <a:t>Alignment among leadership on vision and strategic goals</a:t>
            </a:r>
            <a:endParaRPr lang="en-US" sz="1600" u="none" strike="noStrike" dirty="0">
              <a:latin typeface="Montserrat" panose="00000500000000000000" pitchFamily="2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337937" y="4453660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15549" y="7468343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5061435" y="7275936"/>
            <a:ext cx="457877" cy="45787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209092" y="4965210"/>
            <a:ext cx="457877" cy="45787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427419" y="3066838"/>
            <a:ext cx="457877" cy="457877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65F2A2-0DF7-18EC-455C-8D26859C35BB}"/>
              </a:ext>
            </a:extLst>
          </p:cNvPr>
          <p:cNvSpPr txBox="1"/>
          <p:nvPr/>
        </p:nvSpPr>
        <p:spPr>
          <a:xfrm>
            <a:off x="7718543" y="1221979"/>
            <a:ext cx="480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Montserrat Bold" panose="020B0604020202020204" charset="0"/>
              </a:rPr>
              <a:t>Effective Application Areas: </a:t>
            </a:r>
            <a:endParaRPr lang="en-US" b="1" dirty="0">
              <a:latin typeface="Montserrat Bold" panose="020B060402020202020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1FA5EB-64F6-C96C-A586-B80A602A0658}"/>
              </a:ext>
            </a:extLst>
          </p:cNvPr>
          <p:cNvSpPr txBox="1"/>
          <p:nvPr/>
        </p:nvSpPr>
        <p:spPr>
          <a:xfrm>
            <a:off x="8684138" y="4226166"/>
            <a:ext cx="3717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ontserrat Bold" panose="020B0604020202020204" charset="0"/>
              </a:rPr>
              <a:t>Suitable Environments: </a:t>
            </a:r>
            <a:endParaRPr lang="en-US" sz="2000" b="1" dirty="0">
              <a:latin typeface="Montserrat Bold" panose="020B0604020202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765797-4E52-756D-3CAC-4B93D69ADDD7}"/>
              </a:ext>
            </a:extLst>
          </p:cNvPr>
          <p:cNvSpPr txBox="1"/>
          <p:nvPr/>
        </p:nvSpPr>
        <p:spPr>
          <a:xfrm>
            <a:off x="7462381" y="7199414"/>
            <a:ext cx="5638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Montserrat Bold" panose="020B0604020202020204" charset="0"/>
              </a:rPr>
              <a:t>Considerations for Implementation: </a:t>
            </a:r>
            <a:endParaRPr lang="en-US" sz="2000" b="1" dirty="0">
              <a:latin typeface="Montserrat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peech Bubble: Rectangle 67">
            <a:extLst>
              <a:ext uri="{FF2B5EF4-FFF2-40B4-BE49-F238E27FC236}">
                <a16:creationId xmlns:a16="http://schemas.microsoft.com/office/drawing/2014/main" id="{891457ED-C597-F82B-1139-FDC782E5AB93}"/>
              </a:ext>
            </a:extLst>
          </p:cNvPr>
          <p:cNvSpPr/>
          <p:nvPr/>
        </p:nvSpPr>
        <p:spPr>
          <a:xfrm>
            <a:off x="9836526" y="7829029"/>
            <a:ext cx="6391195" cy="540381"/>
          </a:xfrm>
          <a:prstGeom prst="wedgeRectCallout">
            <a:avLst>
              <a:gd name="adj1" fmla="val -58384"/>
              <a:gd name="adj2" fmla="val 7932"/>
            </a:avLst>
          </a:prstGeom>
          <a:gradFill>
            <a:gsLst>
              <a:gs pos="16000">
                <a:srgbClr val="773CF7"/>
              </a:gs>
              <a:gs pos="3000">
                <a:srgbClr val="EF00FE"/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rgbClr val="BF0D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85A3B0FF-DCB2-2D60-3FDB-CD6C37B403E9}"/>
              </a:ext>
            </a:extLst>
          </p:cNvPr>
          <p:cNvSpPr/>
          <p:nvPr/>
        </p:nvSpPr>
        <p:spPr>
          <a:xfrm>
            <a:off x="9867006" y="5577078"/>
            <a:ext cx="6391195" cy="540381"/>
          </a:xfrm>
          <a:prstGeom prst="wedgeRectCallout">
            <a:avLst>
              <a:gd name="adj1" fmla="val -58384"/>
              <a:gd name="adj2" fmla="val 7932"/>
            </a:avLst>
          </a:prstGeom>
          <a:gradFill>
            <a:gsLst>
              <a:gs pos="16000">
                <a:srgbClr val="773CF7"/>
              </a:gs>
              <a:gs pos="3000">
                <a:srgbClr val="EF00FE"/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rgbClr val="BF0D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C47A9FB6-D478-7E9D-AE6B-1E79F1DEF130}"/>
              </a:ext>
            </a:extLst>
          </p:cNvPr>
          <p:cNvSpPr/>
          <p:nvPr/>
        </p:nvSpPr>
        <p:spPr>
          <a:xfrm>
            <a:off x="9877506" y="3363079"/>
            <a:ext cx="6391195" cy="540381"/>
          </a:xfrm>
          <a:prstGeom prst="wedgeRectCallout">
            <a:avLst>
              <a:gd name="adj1" fmla="val -58384"/>
              <a:gd name="adj2" fmla="val 7932"/>
            </a:avLst>
          </a:prstGeom>
          <a:gradFill>
            <a:gsLst>
              <a:gs pos="16000">
                <a:srgbClr val="773CF7"/>
              </a:gs>
              <a:gs pos="3000">
                <a:srgbClr val="EF00FE"/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rgbClr val="BF0D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169567E6-52B4-4CD3-6520-EFB7164B443D}"/>
              </a:ext>
            </a:extLst>
          </p:cNvPr>
          <p:cNvSpPr/>
          <p:nvPr/>
        </p:nvSpPr>
        <p:spPr>
          <a:xfrm>
            <a:off x="2077803" y="7020781"/>
            <a:ext cx="6391195" cy="540381"/>
          </a:xfrm>
          <a:prstGeom prst="wedgeRectCallout">
            <a:avLst>
              <a:gd name="adj1" fmla="val 62750"/>
              <a:gd name="adj2" fmla="val -11810"/>
            </a:avLst>
          </a:prstGeom>
          <a:gradFill>
            <a:gsLst>
              <a:gs pos="16000">
                <a:srgbClr val="773CF7"/>
              </a:gs>
              <a:gs pos="3000">
                <a:srgbClr val="EF00FE"/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rgbClr val="BF0D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F80A0E11-82E7-8260-9A97-8F8BCECCE38E}"/>
              </a:ext>
            </a:extLst>
          </p:cNvPr>
          <p:cNvSpPr/>
          <p:nvPr/>
        </p:nvSpPr>
        <p:spPr>
          <a:xfrm>
            <a:off x="1984132" y="4882348"/>
            <a:ext cx="6391195" cy="540381"/>
          </a:xfrm>
          <a:prstGeom prst="wedgeRectCallout">
            <a:avLst>
              <a:gd name="adj1" fmla="val 62750"/>
              <a:gd name="adj2" fmla="val -11810"/>
            </a:avLst>
          </a:prstGeom>
          <a:gradFill>
            <a:gsLst>
              <a:gs pos="16000">
                <a:srgbClr val="773CF7"/>
              </a:gs>
              <a:gs pos="3000">
                <a:srgbClr val="EF00FE"/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rgbClr val="BF0D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846C6686-3895-DEBF-9FE4-48AB2193ACB7}"/>
              </a:ext>
            </a:extLst>
          </p:cNvPr>
          <p:cNvSpPr/>
          <p:nvPr/>
        </p:nvSpPr>
        <p:spPr>
          <a:xfrm>
            <a:off x="2019299" y="2879430"/>
            <a:ext cx="6391195" cy="540381"/>
          </a:xfrm>
          <a:prstGeom prst="wedgeRectCallout">
            <a:avLst>
              <a:gd name="adj1" fmla="val 62750"/>
              <a:gd name="adj2" fmla="val -11810"/>
            </a:avLst>
          </a:prstGeom>
          <a:gradFill>
            <a:gsLst>
              <a:gs pos="16000">
                <a:srgbClr val="773CF7"/>
              </a:gs>
              <a:gs pos="3000">
                <a:srgbClr val="EF00FE"/>
              </a:gs>
              <a:gs pos="100000">
                <a:schemeClr val="accent1">
                  <a:lumMod val="45000"/>
                  <a:lumOff val="55000"/>
                </a:schemeClr>
              </a:gs>
              <a:gs pos="66000">
                <a:srgbClr val="BF0D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7">
            <a:extLst>
              <a:ext uri="{FF2B5EF4-FFF2-40B4-BE49-F238E27FC236}">
                <a16:creationId xmlns:a16="http://schemas.microsoft.com/office/drawing/2014/main" id="{CD190EC8-D247-948B-EBC2-15EEC0E1F938}"/>
              </a:ext>
            </a:extLst>
          </p:cNvPr>
          <p:cNvGrpSpPr/>
          <p:nvPr/>
        </p:nvGrpSpPr>
        <p:grpSpPr>
          <a:xfrm>
            <a:off x="3289449" y="8847652"/>
            <a:ext cx="3806204" cy="1638622"/>
            <a:chOff x="76200" y="38100"/>
            <a:chExt cx="1959365" cy="843533"/>
          </a:xfrm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E49993B0-296C-78F2-79D7-720F4F24CCBA}"/>
                </a:ext>
              </a:extLst>
            </p:cNvPr>
            <p:cNvSpPr/>
            <p:nvPr/>
          </p:nvSpPr>
          <p:spPr>
            <a:xfrm>
              <a:off x="1222765" y="6883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2E1E3498-FE82-046F-B410-ACF195221D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01137" y="3522142"/>
            <a:ext cx="719526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fontAlgn="base"/>
            <a:r>
              <a:rPr lang="en-US" sz="2000" b="0" i="0" dirty="0">
                <a:effectLst/>
                <a:latin typeface="Montserrat" panose="00000500000000000000" pitchFamily="2" charset="0"/>
              </a:rPr>
              <a:t>Leadership defines the vision, mission, and desired overall system outcomes</a:t>
            </a:r>
          </a:p>
          <a:p>
            <a:br>
              <a:rPr lang="en-US" sz="2000" b="0" i="0" dirty="0">
                <a:effectLst/>
                <a:latin typeface="Montserrat" panose="00000500000000000000" pitchFamily="2" charset="0"/>
              </a:rPr>
            </a:br>
            <a:endParaRPr lang="en-US" sz="2000" u="none" strike="noStrike" dirty="0">
              <a:latin typeface="Montserrat" panose="00000500000000000000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9296400" y="2964590"/>
            <a:ext cx="0" cy="65985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11957DA-0FBF-6CCE-9DD5-7A6BFDD0B6AE}"/>
              </a:ext>
            </a:extLst>
          </p:cNvPr>
          <p:cNvSpPr txBox="1"/>
          <p:nvPr/>
        </p:nvSpPr>
        <p:spPr>
          <a:xfrm>
            <a:off x="2511642" y="2964590"/>
            <a:ext cx="6341806" cy="415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1" i="0" dirty="0">
                <a:solidFill>
                  <a:schemeClr val="bg1"/>
                </a:solidFill>
                <a:effectLst/>
                <a:latin typeface="Montserrat Bold" panose="020B0604020202020204" charset="0"/>
              </a:rPr>
              <a:t>Define Vision and Outcomes</a:t>
            </a:r>
            <a:endParaRPr lang="en-US" sz="2800" b="1" dirty="0">
              <a:solidFill>
                <a:schemeClr val="bg1"/>
              </a:solidFill>
              <a:latin typeface="Montserrat Bold" panose="020B060402020202020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483FAD9-A843-FDE8-B755-C45A4B7C3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6611325-B80B-5571-8393-AB485DC96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87" y="-1167199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4982AA27-980C-55E6-55F4-3F840CD17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FA51B60F-4F5F-FAE1-324B-EBD3451BC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A97458C4-212F-C585-D211-554916582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3636" y="-936366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B0CA9A7E-7C9F-FD8C-5E46-D182CD440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81C546ED-8DAB-0EE0-C6E5-738E0B224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84838DF0-F0BB-4799-947F-5E37804A1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13ECD2AD-4977-48AC-D910-C812C23F2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C250B17F-51A1-501A-43C6-BCB14FC3F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2496B9E6-E69B-5D33-395D-A8CAC5CAB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47825" y="614066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4CE38E12-5042-9E6B-8A38-3E105EB8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EBE4F85D-B358-D272-B3B1-15BC17EFE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51746DC2-0807-1044-620D-1F4ED5178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A7F80CE8-95CE-0F2E-2681-C78CF65DD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ADA80E90-BF40-B97E-2F28-4E7431FB3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9565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39E4A2C7-924B-A62C-4095-2A2874FFB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00400" y="-1396315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9" name="Group 3">
            <a:extLst>
              <a:ext uri="{FF2B5EF4-FFF2-40B4-BE49-F238E27FC236}">
                <a16:creationId xmlns:a16="http://schemas.microsoft.com/office/drawing/2014/main" id="{C9B53955-6FB0-009E-6B9A-B9640F611D97}"/>
              </a:ext>
            </a:extLst>
          </p:cNvPr>
          <p:cNvGrpSpPr/>
          <p:nvPr/>
        </p:nvGrpSpPr>
        <p:grpSpPr>
          <a:xfrm>
            <a:off x="10463626" y="1027805"/>
            <a:ext cx="1347374" cy="1347374"/>
            <a:chOff x="0" y="0"/>
            <a:chExt cx="812800" cy="812800"/>
          </a:xfrm>
        </p:grpSpPr>
        <p:sp>
          <p:nvSpPr>
            <p:cNvPr id="50" name="Freeform 4">
              <a:extLst>
                <a:ext uri="{FF2B5EF4-FFF2-40B4-BE49-F238E27FC236}">
                  <a16:creationId xmlns:a16="http://schemas.microsoft.com/office/drawing/2014/main" id="{B50556B9-0F75-F5A7-8559-FC5EA04550A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">
              <a:extLst>
                <a:ext uri="{FF2B5EF4-FFF2-40B4-BE49-F238E27FC236}">
                  <a16:creationId xmlns:a16="http://schemas.microsoft.com/office/drawing/2014/main" id="{26640B96-379F-A091-3C3E-5324185F89A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7">
            <a:extLst>
              <a:ext uri="{FF2B5EF4-FFF2-40B4-BE49-F238E27FC236}">
                <a16:creationId xmlns:a16="http://schemas.microsoft.com/office/drawing/2014/main" id="{3B02CD38-4011-7ED1-916F-3BCCF2B49655}"/>
              </a:ext>
            </a:extLst>
          </p:cNvPr>
          <p:cNvGrpSpPr/>
          <p:nvPr/>
        </p:nvGrpSpPr>
        <p:grpSpPr>
          <a:xfrm>
            <a:off x="1905000" y="723900"/>
            <a:ext cx="1219200" cy="1219200"/>
            <a:chOff x="0" y="0"/>
            <a:chExt cx="812800" cy="812800"/>
          </a:xfrm>
        </p:grpSpPr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28A5C759-82BE-690E-D773-FD001E9392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D6AC8D0D-BA8F-2212-BC28-554CA0D7113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7">
            <a:extLst>
              <a:ext uri="{FF2B5EF4-FFF2-40B4-BE49-F238E27FC236}">
                <a16:creationId xmlns:a16="http://schemas.microsoft.com/office/drawing/2014/main" id="{09C9E082-747C-9CC6-DFB1-C410D8403092}"/>
              </a:ext>
            </a:extLst>
          </p:cNvPr>
          <p:cNvGrpSpPr/>
          <p:nvPr/>
        </p:nvGrpSpPr>
        <p:grpSpPr>
          <a:xfrm>
            <a:off x="762000" y="1656939"/>
            <a:ext cx="990599" cy="990599"/>
            <a:chOff x="0" y="0"/>
            <a:chExt cx="812800" cy="812800"/>
          </a:xfrm>
        </p:grpSpPr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4909530B-4399-A4A5-A347-1CA815ABA3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87AF47ED-16D0-2CDD-840A-0872A2EFAE8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403886" y="1185084"/>
            <a:ext cx="14378913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10"/>
              </a:lnSpc>
              <a:spcBef>
                <a:spcPct val="0"/>
              </a:spcBef>
            </a:pPr>
            <a:r>
              <a:rPr lang="en-US" sz="8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How to Apply </a:t>
            </a:r>
            <a:r>
              <a:rPr lang="en-US" sz="8000" b="1" dirty="0">
                <a:solidFill>
                  <a:schemeClr val="bg1"/>
                </a:solidFill>
                <a:latin typeface="Montserrat" panose="00000500000000000000" pitchFamily="2" charset="0"/>
              </a:rPr>
              <a:t>Top-</a:t>
            </a:r>
            <a:r>
              <a:rPr lang="en-US" sz="8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Down?</a:t>
            </a:r>
            <a:endParaRPr lang="en-US" sz="8000" b="1" u="none" strike="noStrike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AFE9D4BC-9233-55F6-2B10-1FA7BC8E2BF0}"/>
              </a:ext>
            </a:extLst>
          </p:cNvPr>
          <p:cNvSpPr txBox="1"/>
          <p:nvPr/>
        </p:nvSpPr>
        <p:spPr>
          <a:xfrm>
            <a:off x="9935798" y="4016924"/>
            <a:ext cx="727762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Decompose the system into main sub-systems and components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Outline specifications of components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Define interfaces between elements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D0CE9690-D88B-C1DE-C70F-FCF2BA7D8CD0}"/>
              </a:ext>
            </a:extLst>
          </p:cNvPr>
          <p:cNvSpPr txBox="1"/>
          <p:nvPr/>
        </p:nvSpPr>
        <p:spPr>
          <a:xfrm>
            <a:off x="10149857" y="3467100"/>
            <a:ext cx="6341806" cy="420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Montserrat Bold" panose="020B0604020202020204" charset="0"/>
              </a:rPr>
              <a:t>Map High-Level Architecture</a:t>
            </a:r>
            <a:endParaRPr lang="en-US" sz="2800" b="1" dirty="0">
              <a:solidFill>
                <a:schemeClr val="bg1"/>
              </a:solidFill>
              <a:latin typeface="Montserrat Bold" panose="020B0604020202020204" charset="0"/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2751E4F5-4F74-9613-D724-9F748EDD1D9F}"/>
              </a:ext>
            </a:extLst>
          </p:cNvPr>
          <p:cNvSpPr txBox="1"/>
          <p:nvPr/>
        </p:nvSpPr>
        <p:spPr>
          <a:xfrm>
            <a:off x="2060218" y="5533753"/>
            <a:ext cx="719526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Prioritize critical foundation elements first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Sequence builds from stabilized sub-systems to detailed modules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94DDE6FA-28A7-CE6E-743A-0CCD7FC5CC1C}"/>
              </a:ext>
            </a:extLst>
          </p:cNvPr>
          <p:cNvSpPr txBox="1"/>
          <p:nvPr/>
        </p:nvSpPr>
        <p:spPr>
          <a:xfrm>
            <a:off x="2060219" y="4929935"/>
            <a:ext cx="6426364" cy="412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Montserrat Bold" panose="020B0604020202020204" charset="0"/>
              </a:rPr>
              <a:t>Determine Implementation Sequence 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</a:endParaRP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5A6AFA42-0A8B-A925-57B9-C9CDE51069F6}"/>
              </a:ext>
            </a:extLst>
          </p:cNvPr>
          <p:cNvSpPr txBox="1"/>
          <p:nvPr/>
        </p:nvSpPr>
        <p:spPr>
          <a:xfrm>
            <a:off x="2177225" y="7736259"/>
            <a:ext cx="719526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inherit"/>
              </a:rPr>
              <a:t>Confirm components integrate properly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inherit"/>
              </a:rPr>
              <a:t>Validate system behavior meets goals</a:t>
            </a: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81E60F66-7A4A-05F2-E6ED-744C0C4581B7}"/>
              </a:ext>
            </a:extLst>
          </p:cNvPr>
          <p:cNvSpPr txBox="1"/>
          <p:nvPr/>
        </p:nvSpPr>
        <p:spPr>
          <a:xfrm>
            <a:off x="2286000" y="7124700"/>
            <a:ext cx="6341806" cy="420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Montserrat Bold" panose="020B0604020202020204" charset="0"/>
              </a:rPr>
              <a:t>Verify Integration Continuously</a:t>
            </a:r>
            <a:endParaRPr lang="en-US" sz="2800" b="1" dirty="0">
              <a:solidFill>
                <a:schemeClr val="bg1"/>
              </a:solidFill>
              <a:latin typeface="Montserrat Bold" panose="020B0604020202020204" charset="0"/>
            </a:endParaRPr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2618559B-1BC0-207B-5094-0757631168CB}"/>
              </a:ext>
            </a:extLst>
          </p:cNvPr>
          <p:cNvSpPr txBox="1"/>
          <p:nvPr/>
        </p:nvSpPr>
        <p:spPr>
          <a:xfrm>
            <a:off x="9935798" y="6230923"/>
            <a:ext cx="639119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Align teams to sub-system workstreams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Manage dependencies across groups</a:t>
            </a:r>
          </a:p>
        </p:txBody>
      </p:sp>
      <p:sp>
        <p:nvSpPr>
          <p:cNvPr id="46" name="TextBox 2">
            <a:extLst>
              <a:ext uri="{FF2B5EF4-FFF2-40B4-BE49-F238E27FC236}">
                <a16:creationId xmlns:a16="http://schemas.microsoft.com/office/drawing/2014/main" id="{24147418-8CCC-50B8-21AF-CF3DC2C2F67B}"/>
              </a:ext>
            </a:extLst>
          </p:cNvPr>
          <p:cNvSpPr txBox="1"/>
          <p:nvPr/>
        </p:nvSpPr>
        <p:spPr>
          <a:xfrm>
            <a:off x="10149857" y="5676900"/>
            <a:ext cx="6341806" cy="420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b="0" i="0" dirty="0">
                <a:solidFill>
                  <a:schemeClr val="bg1"/>
                </a:solidFill>
                <a:effectLst/>
                <a:latin typeface="Montserrat Bold" panose="020B0604020202020204" charset="0"/>
              </a:rPr>
              <a:t>Assign Roles &amp; Responsibilities</a:t>
            </a:r>
            <a:endParaRPr lang="en-US" sz="2800" b="1" dirty="0">
              <a:solidFill>
                <a:schemeClr val="bg1"/>
              </a:solidFill>
              <a:latin typeface="Montserrat Bold" panose="020B0604020202020204" charset="0"/>
            </a:endParaRPr>
          </a:p>
        </p:txBody>
      </p:sp>
      <p:sp>
        <p:nvSpPr>
          <p:cNvPr id="61" name="TextBox 6">
            <a:extLst>
              <a:ext uri="{FF2B5EF4-FFF2-40B4-BE49-F238E27FC236}">
                <a16:creationId xmlns:a16="http://schemas.microsoft.com/office/drawing/2014/main" id="{80FD0198-D825-E7D3-F6E3-4949EBDD1A3D}"/>
              </a:ext>
            </a:extLst>
          </p:cNvPr>
          <p:cNvSpPr txBox="1"/>
          <p:nvPr/>
        </p:nvSpPr>
        <p:spPr>
          <a:xfrm>
            <a:off x="9836526" y="8453584"/>
            <a:ext cx="683711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Refine specifications as issues emerge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Montserrat" panose="00000500000000000000" pitchFamily="2" charset="0"/>
              </a:rPr>
              <a:t>But maintain alignment with original strategy and architecture</a:t>
            </a:r>
          </a:p>
        </p:txBody>
      </p:sp>
      <p:sp>
        <p:nvSpPr>
          <p:cNvPr id="62" name="TextBox 2">
            <a:extLst>
              <a:ext uri="{FF2B5EF4-FFF2-40B4-BE49-F238E27FC236}">
                <a16:creationId xmlns:a16="http://schemas.microsoft.com/office/drawing/2014/main" id="{17EDC181-2FF3-B18B-34A8-ABA60146FCC2}"/>
              </a:ext>
            </a:extLst>
          </p:cNvPr>
          <p:cNvSpPr txBox="1"/>
          <p:nvPr/>
        </p:nvSpPr>
        <p:spPr>
          <a:xfrm>
            <a:off x="10165623" y="7913203"/>
            <a:ext cx="6341806" cy="403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Montserrat Bold" panose="020B0604020202020204" charset="0"/>
              </a:rPr>
              <a:t>Adjust as Needed But Retain Vision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05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639</Words>
  <Application>Microsoft Macintosh PowerPoint</Application>
  <PresentationFormat>Custom</PresentationFormat>
  <Paragraphs>103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inherit</vt:lpstr>
      <vt:lpstr>Arial</vt:lpstr>
      <vt:lpstr>Montserrat </vt:lpstr>
      <vt:lpstr>Montserrat</vt:lpstr>
      <vt:lpstr>Calibri</vt:lpstr>
      <vt:lpstr>gg sans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Violet Professional Modern Technology Pitch Deck Presentation</dc:title>
  <dc:creator>Hoàng Nguyễn</dc:creator>
  <cp:lastModifiedBy>Microsoft Office User</cp:lastModifiedBy>
  <cp:revision>3</cp:revision>
  <dcterms:created xsi:type="dcterms:W3CDTF">2006-08-16T00:00:00Z</dcterms:created>
  <dcterms:modified xsi:type="dcterms:W3CDTF">2024-01-22T17:34:00Z</dcterms:modified>
  <dc:identifier>DAF6oFaIgXM</dc:identifier>
</cp:coreProperties>
</file>